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5" r:id="rId9"/>
    <p:sldId id="266" r:id="rId10"/>
    <p:sldId id="268" r:id="rId11"/>
    <p:sldId id="270" r:id="rId12"/>
    <p:sldId id="271" r:id="rId13"/>
    <p:sldId id="272" r:id="rId14"/>
    <p:sldId id="274" r:id="rId15"/>
    <p:sldId id="275" r:id="rId16"/>
    <p:sldId id="276" r:id="rId17"/>
    <p:sldId id="257" r:id="rId18"/>
    <p:sldId id="273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990000"/>
    <a:srgbClr val="C86D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3" y="65088"/>
            <a:ext cx="16208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52100" y="65088"/>
            <a:ext cx="16208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063" y="5492750"/>
            <a:ext cx="16208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52100" y="5492750"/>
            <a:ext cx="16208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55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555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5A66-C8B6-43B6-B5DE-9A4E81EBD2E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CF10-B4A2-4A6C-A1D8-E5F65F2F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9793-CDFD-48EF-A14B-ACFF573397E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726E-13C0-4781-9665-53B0E63EF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0FF-2732-4F34-A6AE-95B338572C1F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E523-7E44-45D7-8F25-0C0D1FFC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542088" y="369888"/>
            <a:ext cx="4811712" cy="5811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C0AC-B7BC-454C-A8A6-A30030F767C8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15B1-6AF1-47FE-8B3E-69BE66487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556" y="365125"/>
            <a:ext cx="4811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556" y="1825625"/>
            <a:ext cx="48118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92923" y="1825625"/>
            <a:ext cx="4648198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484F-C3D1-4F73-966C-E0062550E662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A47C-ECA2-4C88-840C-7148AA8D8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788379/e22f55cc-bc70-4101-b08d-ef9a4ec9d83c/s1200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81500"/>
            <a:ext cx="229076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840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1439" y="4546734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5700-BE5E-40F6-9012-BCA07927122D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A306-EA41-4A7D-95A7-A81EB7CA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455" y="410368"/>
            <a:ext cx="4708363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559" y="1825625"/>
            <a:ext cx="47251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6455" y="1825625"/>
            <a:ext cx="470836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416F-C93C-44A1-92DD-5E5288BF73C1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F34C-2CD2-4F1B-893E-7AD8383DB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639" y="365125"/>
            <a:ext cx="466403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145" y="1681163"/>
            <a:ext cx="47406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145" y="2505075"/>
            <a:ext cx="47406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0639" y="1681163"/>
            <a:ext cx="4664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30639" y="2505075"/>
            <a:ext cx="46640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3DC6-C7E9-4AED-9A41-FD4A058DC4ED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7467-AFAF-4DD0-B836-777A9E4DE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461739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E843-0810-4420-876F-9EE19B34412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5A19-DE37-4B22-A1A0-F05A52D2E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BC89-3F5A-43FA-BAE7-CB9EC9B9D783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214A-59C2-4BD0-9EDB-1269E9476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36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870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336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B0FF-28CC-48AA-AF42-8D1870B7513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C1B6-CE1E-4FD1-AC4F-17147A59C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80" y="457200"/>
            <a:ext cx="4458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24306" y="987425"/>
            <a:ext cx="4744726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880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AA91-CA2A-4750-924F-449674475F84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B854-12D2-41F9-8BA6-5C4E5C720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1353800" y="6675438"/>
            <a:ext cx="82867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D89776"/>
                </a:solidFill>
                <a:latin typeface="AGReverance" pitchFamily="2" charset="0"/>
                <a:cs typeface="+mn-cs"/>
              </a:rPr>
              <a:t>© </a:t>
            </a:r>
            <a:r>
              <a:rPr lang="ru-RU" sz="600" dirty="0">
                <a:solidFill>
                  <a:srgbClr val="D89776"/>
                </a:solidFill>
                <a:latin typeface="AGReverance" pitchFamily="2" charset="0"/>
                <a:cs typeface="+mn-cs"/>
              </a:rPr>
              <a:t>Полшкова В.В., 2019</a:t>
            </a:r>
          </a:p>
        </p:txBody>
      </p:sp>
      <p:pic>
        <p:nvPicPr>
          <p:cNvPr id="1027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9063" y="65088"/>
            <a:ext cx="16208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452100" y="65088"/>
            <a:ext cx="16208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19063" y="5492750"/>
            <a:ext cx="16208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0452100" y="5492750"/>
            <a:ext cx="16208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10939463" y="6711950"/>
            <a:ext cx="82867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GReverance" pitchFamily="2" charset="0"/>
                <a:cs typeface="+mn-cs"/>
              </a:rPr>
              <a:t>© </a:t>
            </a:r>
            <a:r>
              <a:rPr lang="ru-RU" sz="600" dirty="0">
                <a:solidFill>
                  <a:srgbClr val="FFFFFF"/>
                </a:solidFill>
                <a:latin typeface="AGReverance" pitchFamily="2" charset="0"/>
                <a:cs typeface="+mn-cs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2088" y="369888"/>
            <a:ext cx="481171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3" name="Текст 2"/>
          <p:cNvSpPr>
            <a:spLocks noGrp="1"/>
          </p:cNvSpPr>
          <p:nvPr>
            <p:ph type="body" idx="1"/>
          </p:nvPr>
        </p:nvSpPr>
        <p:spPr bwMode="auto">
          <a:xfrm>
            <a:off x="6542088" y="1830388"/>
            <a:ext cx="481171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1D1CB-F041-476A-834B-EB7A737FDF58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C5326-FA55-4AB3-8A58-C89ED8829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98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latin typeface="AGReverance" pitchFamily="2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GReveranc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ashod.at.ua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sgram.narod.ru/" TargetMode="External"/><Relationship Id="rId4" Type="http://schemas.openxmlformats.org/officeDocument/2006/relationships/hyperlink" Target="http://50theme.ipb.s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374650" y="887413"/>
            <a:ext cx="54213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«Троицкая средняя общеобразовательная школа»</a:t>
            </a:r>
          </a:p>
          <a:p>
            <a:pPr algn="ctr"/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Тюльганский район Оренбургская область</a:t>
            </a:r>
          </a:p>
          <a:p>
            <a:pPr algn="ctr"/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Фестиваль видеоселфи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 «Я – классный руководитель»</a:t>
            </a:r>
          </a:p>
          <a:p>
            <a:pPr algn="ctr"/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4338" name="Picture 6" descr="slide_1"/>
          <p:cNvPicPr>
            <a:picLocks noChangeAspect="1" noChangeArrowheads="1"/>
          </p:cNvPicPr>
          <p:nvPr/>
        </p:nvPicPr>
        <p:blipFill>
          <a:blip r:embed="rId2" cstate="email">
            <a:lum bright="-12000" contrast="6000"/>
          </a:blip>
          <a:srcRect/>
          <a:stretch>
            <a:fillRect/>
          </a:stretch>
        </p:blipFill>
        <p:spPr bwMode="auto">
          <a:xfrm>
            <a:off x="6740525" y="439738"/>
            <a:ext cx="5195888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522514" y="930275"/>
            <a:ext cx="5028974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804863" y="242888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           </a:t>
            </a:r>
            <a:r>
              <a:rPr lang="ru-RU" b="1">
                <a:solidFill>
                  <a:srgbClr val="990000"/>
                </a:solidFill>
              </a:rPr>
              <a:t>27 января   Международный день памяти жертв Холокоста.</a:t>
            </a:r>
            <a:r>
              <a:rPr lang="ru-RU" sz="1600" b="1">
                <a:solidFill>
                  <a:srgbClr val="000066"/>
                </a:solidFill>
              </a:rPr>
              <a:t> </a:t>
            </a:r>
          </a:p>
          <a:p>
            <a:pPr algn="ctr"/>
            <a:endParaRPr lang="ru-RU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3" cstate="email">
            <a:lum bright="-6000" contrast="6000"/>
          </a:blip>
          <a:srcRect/>
          <a:stretch>
            <a:fillRect/>
          </a:stretch>
        </p:blipFill>
        <p:spPr bwMode="auto">
          <a:xfrm>
            <a:off x="1901825" y="4351338"/>
            <a:ext cx="36417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 cstate="email">
            <a:lum bright="-6000" contrast="6000"/>
          </a:blip>
          <a:srcRect/>
          <a:stretch>
            <a:fillRect/>
          </a:stretch>
        </p:blipFill>
        <p:spPr bwMode="auto">
          <a:xfrm>
            <a:off x="6735763" y="4341813"/>
            <a:ext cx="356711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3"/>
          <p:cNvPicPr>
            <a:picLocks noChangeAspect="1"/>
          </p:cNvPicPr>
          <p:nvPr/>
        </p:nvPicPr>
        <p:blipFill>
          <a:blip r:embed="rId5" cstate="email">
            <a:lum bright="-6000" contrast="6000"/>
          </a:blip>
          <a:srcRect/>
          <a:stretch>
            <a:fillRect/>
          </a:stretch>
        </p:blipFill>
        <p:spPr bwMode="auto">
          <a:xfrm>
            <a:off x="7173914" y="1500188"/>
            <a:ext cx="403401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207963" y="4522788"/>
            <a:ext cx="18399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В классе прошёл час общения, на котором ребят познакомились с трагедией Холокоста.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750050" y="100013"/>
            <a:ext cx="39528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90000"/>
                </a:solidFill>
              </a:rPr>
              <a:t>Мои права и обязанности </a:t>
            </a:r>
          </a:p>
          <a:p>
            <a:r>
              <a:rPr lang="ru-RU" sz="1600" b="1">
                <a:solidFill>
                  <a:srgbClr val="000066"/>
                </a:solidFill>
              </a:rPr>
              <a:t>Всё лучшее. Что в человеке есть: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Его права и жизнь его, и честь.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А жизнью пользуясь по праву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Я гордо говорю: имею право!</a:t>
            </a:r>
            <a:r>
              <a:rPr lang="ru-RU" sz="16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0298113" y="4386263"/>
            <a:ext cx="1608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Час общения «Мои права и обязанности»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6542088" y="369888"/>
            <a:ext cx="4811712" cy="8842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smtClean="0">
                <a:ln>
                  <a:noFill/>
                </a:ln>
                <a:solidFill>
                  <a:srgbClr val="990000"/>
                </a:solidFill>
                <a:latin typeface="AGReverance"/>
              </a:rPr>
              <a:t>Всероссийская акция «Блокадный хлеб»</a:t>
            </a:r>
          </a:p>
        </p:txBody>
      </p:sp>
      <p:pic>
        <p:nvPicPr>
          <p:cNvPr id="24578" name="Рисунок 2"/>
          <p:cNvPicPr>
            <a:picLocks noChangeAspect="1"/>
          </p:cNvPicPr>
          <p:nvPr/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617538" y="1216025"/>
            <a:ext cx="47005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947738" y="379413"/>
            <a:ext cx="4725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День </a:t>
            </a: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неизвестного солдата</a:t>
            </a: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2776538" y="4562475"/>
            <a:ext cx="2819400" cy="21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28625" y="4689475"/>
            <a:ext cx="23622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Неизвестный солдат,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Чей-то сын или брат,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Он с войны никогда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Не вернётся назад</a:t>
            </a:r>
            <a:r>
              <a:rPr lang="ru-RU"/>
              <a:t>. </a:t>
            </a:r>
          </a:p>
        </p:txBody>
      </p:sp>
      <p:pic>
        <p:nvPicPr>
          <p:cNvPr id="24582" name="Рисунок 2"/>
          <p:cNvPicPr>
            <a:picLocks noChangeAspect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6607175" y="1198563"/>
            <a:ext cx="36734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5" cstate="email">
            <a:lum contrast="6000"/>
          </a:blip>
          <a:srcRect t="-497"/>
          <a:stretch>
            <a:fillRect/>
          </a:stretch>
        </p:blipFill>
        <p:spPr bwMode="auto">
          <a:xfrm>
            <a:off x="6578963" y="4023360"/>
            <a:ext cx="3752850" cy="22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0344150" y="1230313"/>
            <a:ext cx="1847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    Тот хлеб – не каравай горячий с румяной корочкой хрустящей.</a:t>
            </a:r>
          </a:p>
          <a:p>
            <a:r>
              <a:rPr lang="ru-RU" sz="1400" b="1">
                <a:solidFill>
                  <a:srgbClr val="000066"/>
                </a:solidFill>
              </a:rPr>
              <a:t>   Но чёрствый, мёрзлый на ветру</a:t>
            </a:r>
          </a:p>
          <a:p>
            <a:r>
              <a:rPr lang="ru-RU" sz="1400" b="1">
                <a:solidFill>
                  <a:srgbClr val="000066"/>
                </a:solidFill>
              </a:rPr>
              <a:t>   Он таял сахаром во рту.</a:t>
            </a:r>
          </a:p>
          <a:p>
            <a:r>
              <a:rPr lang="ru-RU" sz="1400" b="1">
                <a:solidFill>
                  <a:srgbClr val="000066"/>
                </a:solidFill>
              </a:rPr>
              <a:t>        На этом крохотном брусочке</a:t>
            </a:r>
          </a:p>
          <a:p>
            <a:r>
              <a:rPr lang="ru-RU" sz="1400" b="1">
                <a:solidFill>
                  <a:srgbClr val="000066"/>
                </a:solidFill>
              </a:rPr>
              <a:t>        Едва держалась жизни нить,</a:t>
            </a:r>
          </a:p>
          <a:p>
            <a:r>
              <a:rPr lang="ru-RU" sz="1400" b="1">
                <a:solidFill>
                  <a:srgbClr val="000066"/>
                </a:solidFill>
              </a:rPr>
              <a:t>        Перед Блокадным этим хлебом</a:t>
            </a:r>
          </a:p>
          <a:p>
            <a:r>
              <a:rPr lang="ru-RU" sz="1400" b="1">
                <a:solidFill>
                  <a:srgbClr val="000066"/>
                </a:solidFill>
              </a:rPr>
              <a:t>        Колени надо преклонить…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1122363" y="409575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Акция  «75 пятерок - ДНЮ ПОБЕДЫ!»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520700" y="1314450"/>
            <a:ext cx="49307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3" cstate="email">
            <a:lum bright="-6000" contrast="6000"/>
          </a:blip>
          <a:srcRect/>
          <a:stretch>
            <a:fillRect/>
          </a:stretch>
        </p:blipFill>
        <p:spPr bwMode="auto">
          <a:xfrm>
            <a:off x="431074" y="4889500"/>
            <a:ext cx="2521676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3024188" y="4845050"/>
            <a:ext cx="260590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6877050" y="147638"/>
            <a:ext cx="4443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00"/>
                </a:solidFill>
              </a:rPr>
              <a:t>Добро пожаловать в мастерскую Деда Мороза!</a:t>
            </a:r>
          </a:p>
        </p:txBody>
      </p:sp>
      <p:pic>
        <p:nvPicPr>
          <p:cNvPr id="25606" name="Рисунок 4"/>
          <p:cNvPicPr>
            <a:picLocks noChangeAspect="1"/>
          </p:cNvPicPr>
          <p:nvPr/>
        </p:nvPicPr>
        <p:blipFill>
          <a:blip r:embed="rId5" cstate="email">
            <a:lum contrast="6000"/>
          </a:blip>
          <a:srcRect/>
          <a:stretch>
            <a:fillRect/>
          </a:stretch>
        </p:blipFill>
        <p:spPr bwMode="auto">
          <a:xfrm>
            <a:off x="6624638" y="1104900"/>
            <a:ext cx="2806700" cy="243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3"/>
          <p:cNvPicPr>
            <a:picLocks noChangeAspect="1"/>
          </p:cNvPicPr>
          <p:nvPr/>
        </p:nvPicPr>
        <p:blipFill>
          <a:blip r:embed="rId6" cstate="email">
            <a:lum contrast="12000"/>
          </a:blip>
          <a:srcRect/>
          <a:stretch>
            <a:fillRect/>
          </a:stretch>
        </p:blipFill>
        <p:spPr bwMode="auto">
          <a:xfrm>
            <a:off x="9672638" y="1044575"/>
            <a:ext cx="2262187" cy="248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2"/>
          <p:cNvPicPr>
            <a:picLocks noChangeAspect="1"/>
          </p:cNvPicPr>
          <p:nvPr/>
        </p:nvPicPr>
        <p:blipFill>
          <a:blip r:embed="rId7" cstate="email">
            <a:lum bright="-6000"/>
          </a:blip>
          <a:srcRect/>
          <a:stretch>
            <a:fillRect/>
          </a:stretch>
        </p:blipFill>
        <p:spPr bwMode="auto">
          <a:xfrm>
            <a:off x="7232650" y="3696790"/>
            <a:ext cx="4165600" cy="27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6654800" y="6376988"/>
            <a:ext cx="4059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Подготовка к новогодним праздникам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 bwMode="auto">
          <a:xfrm>
            <a:off x="804863" y="695325"/>
            <a:ext cx="476091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484313" y="115888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00"/>
                </a:solidFill>
              </a:rPr>
              <a:t>Новогоднее представление</a:t>
            </a: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7850" y="395605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3313113" y="3941763"/>
            <a:ext cx="2339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Дед Мороз прислал нам елку,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Огоньки на ней зажег.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И блестят на ней иголки,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А на веточках – снежок! </a:t>
            </a:r>
          </a:p>
        </p:txBody>
      </p:sp>
      <p:pic>
        <p:nvPicPr>
          <p:cNvPr id="26629" name="Рисунок 4"/>
          <p:cNvPicPr>
            <a:picLocks noChangeAspect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6989763" y="857250"/>
            <a:ext cx="436086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2"/>
          <p:cNvPicPr>
            <a:picLocks noChangeAspect="1"/>
          </p:cNvPicPr>
          <p:nvPr/>
        </p:nvPicPr>
        <p:blipFill>
          <a:blip r:embed="rId5" cstate="email">
            <a:lum contrast="6000"/>
          </a:blip>
          <a:srcRect/>
          <a:stretch>
            <a:fillRect/>
          </a:stretch>
        </p:blipFill>
        <p:spPr bwMode="auto">
          <a:xfrm>
            <a:off x="7064375" y="3640138"/>
            <a:ext cx="40862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771549" y="182880"/>
            <a:ext cx="454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</a:rPr>
              <a:t>Делу время. Потехе час!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6923088" y="6361113"/>
            <a:ext cx="3078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Весёлые игры на переменах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1042988" y="252413"/>
            <a:ext cx="447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00"/>
                </a:solidFill>
              </a:rPr>
              <a:t> Сколько нам забав зимою,</a:t>
            </a:r>
            <a:br>
              <a:rPr lang="ru-RU" sz="2400" b="1">
                <a:solidFill>
                  <a:srgbClr val="990000"/>
                </a:solidFill>
              </a:rPr>
            </a:br>
            <a:r>
              <a:rPr lang="ru-RU" sz="2400" b="1">
                <a:solidFill>
                  <a:srgbClr val="990000"/>
                </a:solidFill>
              </a:rPr>
              <a:t> Санки я возьму с собою.</a:t>
            </a:r>
            <a:br>
              <a:rPr lang="ru-RU" sz="2400" b="1">
                <a:solidFill>
                  <a:srgbClr val="990000"/>
                </a:solidFill>
              </a:rPr>
            </a:br>
            <a:r>
              <a:rPr lang="ru-RU" sz="2400" b="1">
                <a:solidFill>
                  <a:srgbClr val="990000"/>
                </a:solidFill>
              </a:rPr>
              <a:t> И с ребятами с горы, </a:t>
            </a:r>
            <a:br>
              <a:rPr lang="ru-RU" sz="2400" b="1">
                <a:solidFill>
                  <a:srgbClr val="990000"/>
                </a:solidFill>
              </a:rPr>
            </a:br>
            <a:r>
              <a:rPr lang="ru-RU" sz="2400" b="1">
                <a:solidFill>
                  <a:srgbClr val="990000"/>
                </a:solidFill>
              </a:rPr>
              <a:t> Прокатиться любим мы!</a:t>
            </a: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063" y="1776413"/>
            <a:ext cx="46561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6563" y="3621088"/>
            <a:ext cx="25415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192088" y="4918075"/>
            <a:ext cx="287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Воскресный выходной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6775" y="763588"/>
            <a:ext cx="33988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6829425" y="163513"/>
            <a:ext cx="413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</a:rPr>
              <a:t>Акция «Птичья столовая»</a:t>
            </a:r>
          </a:p>
        </p:txBody>
      </p:sp>
      <p:pic>
        <p:nvPicPr>
          <p:cNvPr id="27655" name="Picture 14" descr="IMG_20191101_112051"/>
          <p:cNvPicPr>
            <a:picLocks noChangeAspect="1" noChangeArrowheads="1"/>
          </p:cNvPicPr>
          <p:nvPr/>
        </p:nvPicPr>
        <p:blipFill>
          <a:blip r:embed="rId5" cstate="email">
            <a:lum bright="6000" contrast="18000"/>
          </a:blip>
          <a:srcRect/>
          <a:stretch>
            <a:fillRect/>
          </a:stretch>
        </p:blipFill>
        <p:spPr bwMode="auto">
          <a:xfrm>
            <a:off x="7600950" y="3889375"/>
            <a:ext cx="26098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6686550" y="3079750"/>
            <a:ext cx="5121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Флешмоб «В здоровом теле, здоровый дух!»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IMG_4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863" y="603250"/>
            <a:ext cx="40655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768475" y="193675"/>
            <a:ext cx="387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0000"/>
                </a:solidFill>
              </a:rPr>
              <a:t>Акция «Вальс Победы!»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06375" y="3387725"/>
            <a:ext cx="534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90000"/>
                </a:solidFill>
              </a:rPr>
              <a:t>Фестиваль патриотической песни</a:t>
            </a:r>
          </a:p>
          <a:p>
            <a:pPr algn="ctr"/>
            <a:r>
              <a:rPr lang="ru-RU" sz="2000" b="1">
                <a:solidFill>
                  <a:srgbClr val="990000"/>
                </a:solidFill>
              </a:rPr>
              <a:t> «Долг! Честь! Родина!»</a:t>
            </a:r>
          </a:p>
        </p:txBody>
      </p:sp>
      <p:pic>
        <p:nvPicPr>
          <p:cNvPr id="28676" name="Picture 8" descr="IMG_41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4925" y="4049713"/>
            <a:ext cx="3384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7239000" y="227013"/>
            <a:ext cx="464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990000"/>
                </a:solidFill>
              </a:rPr>
              <a:t>Акция «Поздравь своего учителя!»</a:t>
            </a:r>
          </a:p>
        </p:txBody>
      </p:sp>
      <p:pic>
        <p:nvPicPr>
          <p:cNvPr id="28678" name="Picture 11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78650" y="749300"/>
            <a:ext cx="4319588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6810375" y="4129088"/>
            <a:ext cx="199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7680325" y="3884613"/>
            <a:ext cx="384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990000"/>
                </a:solidFill>
              </a:rPr>
              <a:t>9 мая. Митинг. День Победы.</a:t>
            </a:r>
          </a:p>
        </p:txBody>
      </p:sp>
      <p:pic>
        <p:nvPicPr>
          <p:cNvPr id="28681" name="Picture 15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216775" y="4313238"/>
            <a:ext cx="3527425" cy="2351087"/>
          </a:xfr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Text Box 4"/>
          <p:cNvSpPr txBox="1">
            <a:spLocks noChangeArrowheads="1"/>
          </p:cNvSpPr>
          <p:nvPr/>
        </p:nvSpPr>
        <p:spPr bwMode="auto">
          <a:xfrm>
            <a:off x="1657350" y="215900"/>
            <a:ext cx="351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Мы – победили!</a:t>
            </a: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Нас – наградили!</a:t>
            </a:r>
          </a:p>
        </p:txBody>
      </p:sp>
      <p:pic>
        <p:nvPicPr>
          <p:cNvPr id="3688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625" y="987425"/>
            <a:ext cx="242411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3588" y="1036638"/>
            <a:ext cx="2159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12549">
            <a:off x="6769100" y="1231900"/>
            <a:ext cx="22717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Text Box 11"/>
          <p:cNvSpPr txBox="1">
            <a:spLocks noChangeArrowheads="1"/>
          </p:cNvSpPr>
          <p:nvPr/>
        </p:nvSpPr>
        <p:spPr bwMode="auto">
          <a:xfrm>
            <a:off x="6789738" y="260350"/>
            <a:ext cx="37353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Мы – победили!</a:t>
            </a: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Нас – наградили!</a:t>
            </a:r>
          </a:p>
          <a:p>
            <a:pPr algn="ctr"/>
            <a:endParaRPr lang="ru-RU" sz="2400" b="1">
              <a:solidFill>
                <a:srgbClr val="990000"/>
              </a:solidFill>
            </a:endParaRPr>
          </a:p>
        </p:txBody>
      </p:sp>
      <p:pic>
        <p:nvPicPr>
          <p:cNvPr id="36887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4021">
            <a:off x="576263" y="3594100"/>
            <a:ext cx="237966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12363">
            <a:off x="3314700" y="3722688"/>
            <a:ext cx="21463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9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310688" y="1190625"/>
            <a:ext cx="2316162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0" name="Picture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76877">
            <a:off x="9540875" y="3906838"/>
            <a:ext cx="21145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81" name="Object 17"/>
          <p:cNvGraphicFramePr>
            <a:graphicFrameLocks noChangeAspect="1"/>
          </p:cNvGraphicFramePr>
          <p:nvPr>
            <p:ph/>
          </p:nvPr>
        </p:nvGraphicFramePr>
        <p:xfrm>
          <a:off x="6638925" y="4130675"/>
          <a:ext cx="2538413" cy="2727325"/>
        </p:xfrm>
        <a:graphic>
          <a:graphicData uri="http://schemas.openxmlformats.org/presentationml/2006/ole">
            <p:oleObj spid="_x0000_s36881" name="Документ" r:id="rId10" imgW="6660972" imgH="6952952" progId="Word.Documen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6"/>
          <p:cNvSpPr>
            <a:spLocks noGrp="1"/>
          </p:cNvSpPr>
          <p:nvPr>
            <p:ph idx="13"/>
          </p:nvPr>
        </p:nvSpPr>
        <p:spPr>
          <a:xfrm>
            <a:off x="692150" y="1825625"/>
            <a:ext cx="4648200" cy="435133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ru-RU" smtClean="0">
              <a:latin typeface="AGReverence-Oblique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mtClean="0">
              <a:latin typeface="AGReverence-Oblique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mtClean="0">
              <a:latin typeface="AGReverence-Oblique"/>
            </a:endParaRP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0" y="223838"/>
            <a:ext cx="517366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6751638" y="220663"/>
            <a:ext cx="515937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66"/>
                </a:solidFill>
                <a:hlinkClick r:id="rId3"/>
              </a:rPr>
              <a:t>Мой класс</a:t>
            </a:r>
            <a:r>
              <a:rPr lang="ru-RU" sz="1600" b="1" dirty="0">
                <a:solidFill>
                  <a:srgbClr val="000066"/>
                </a:solidFill>
              </a:rPr>
              <a:t> - девчонки и мальчишки,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Такие разные они: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Одни рисуют, любят книжки,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Других компьютер так манит!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Спешу я к ним не только, чтобы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Их как учитель поучать,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Мне с ними весело, еще бы,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  <a:hlinkClick r:id="rId4"/>
              </a:rPr>
              <a:t>Мой класс</a:t>
            </a:r>
            <a:r>
              <a:rPr lang="ru-RU" sz="1600" b="1" dirty="0">
                <a:solidFill>
                  <a:srgbClr val="000066"/>
                </a:solidFill>
              </a:rPr>
              <a:t> не может заскучать!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Потехе час и время делу: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  <a:hlinkClick r:id="rId5"/>
              </a:rPr>
              <a:t>Мой класс</a:t>
            </a:r>
            <a:r>
              <a:rPr lang="ru-RU" sz="1600" b="1" dirty="0">
                <a:solidFill>
                  <a:srgbClr val="000066"/>
                </a:solidFill>
              </a:rPr>
              <a:t> к успеху устремлен,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Талантом, я признаюсь смело,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Ребенок каждый наделен.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Они, конечно, непоседы,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Но знаю – незачем кричать.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Ведь можно в ласковой беседе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Про поведение сказать.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/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Вхожу я в класс свой, улыбаясь,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И вижу блеск ответный глаз.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Я их люблю, для них стараюсь,</a:t>
            </a:r>
            <a:br>
              <a:rPr lang="ru-RU" sz="1600" b="1" dirty="0">
                <a:solidFill>
                  <a:srgbClr val="000066"/>
                </a:solidFill>
              </a:rPr>
            </a:br>
            <a:r>
              <a:rPr lang="ru-RU" sz="1600" b="1" dirty="0">
                <a:solidFill>
                  <a:srgbClr val="000066"/>
                </a:solidFill>
              </a:rPr>
              <a:t>Ведь класс мой – самый лучший класс.</a:t>
            </a:r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574765" y="3657601"/>
            <a:ext cx="5067209" cy="3139321"/>
          </a:xfrm>
          <a:prstGeom prst="rect">
            <a:avLst/>
          </a:prstGeom>
          <a:solidFill>
            <a:srgbClr val="FFFFFF">
              <a:alpha val="3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А это я - </a:t>
            </a:r>
            <a:r>
              <a:rPr lang="ru-RU" b="1" dirty="0" err="1">
                <a:solidFill>
                  <a:srgbClr val="990000"/>
                </a:solidFill>
              </a:rPr>
              <a:t>Лисуточкина</a:t>
            </a:r>
            <a:r>
              <a:rPr lang="ru-RU" b="1" dirty="0">
                <a:solidFill>
                  <a:srgbClr val="990000"/>
                </a:solidFill>
              </a:rPr>
              <a:t> Анжела Робертовна, классный руководитель самого замечательного класса.</a:t>
            </a:r>
            <a:r>
              <a:rPr lang="ru-RU" b="1" dirty="0">
                <a:solidFill>
                  <a:srgbClr val="000066"/>
                </a:solidFill>
              </a:rPr>
              <a:t> </a:t>
            </a:r>
          </a:p>
          <a:p>
            <a:r>
              <a:rPr lang="ru-RU" b="1" dirty="0">
                <a:solidFill>
                  <a:srgbClr val="000066"/>
                </a:solidFill>
              </a:rPr>
              <a:t>Наш класс - девчонки и </a:t>
            </a:r>
            <a:r>
              <a:rPr lang="ru-RU" b="1" dirty="0" smtClean="0">
                <a:solidFill>
                  <a:srgbClr val="000066"/>
                </a:solidFill>
              </a:rPr>
              <a:t>мальчишки,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	Такие </a:t>
            </a:r>
            <a:r>
              <a:rPr lang="ru-RU" b="1" dirty="0">
                <a:solidFill>
                  <a:srgbClr val="000066"/>
                </a:solidFill>
              </a:rPr>
              <a:t>разные они: 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Одни </a:t>
            </a:r>
            <a:r>
              <a:rPr lang="ru-RU" b="1" dirty="0">
                <a:solidFill>
                  <a:srgbClr val="000066"/>
                </a:solidFill>
              </a:rPr>
              <a:t>рисуют, любят книжки, 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	Других </a:t>
            </a:r>
            <a:r>
              <a:rPr lang="ru-RU" b="1" dirty="0">
                <a:solidFill>
                  <a:srgbClr val="000066"/>
                </a:solidFill>
              </a:rPr>
              <a:t>компьютер так манит.</a:t>
            </a:r>
          </a:p>
          <a:p>
            <a:r>
              <a:rPr lang="ru-RU" b="1" dirty="0">
                <a:solidFill>
                  <a:srgbClr val="000066"/>
                </a:solidFill>
              </a:rPr>
              <a:t>Спешу я к ним не только, чтобы 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	Их </a:t>
            </a:r>
            <a:r>
              <a:rPr lang="ru-RU" b="1" dirty="0">
                <a:solidFill>
                  <a:srgbClr val="000066"/>
                </a:solidFill>
              </a:rPr>
              <a:t>как учитель поучать, 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Мне </a:t>
            </a:r>
            <a:r>
              <a:rPr lang="ru-RU" b="1" dirty="0">
                <a:solidFill>
                  <a:srgbClr val="000066"/>
                </a:solidFill>
              </a:rPr>
              <a:t>с ними весело, еще бы, 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	Мой </a:t>
            </a:r>
            <a:r>
              <a:rPr lang="ru-RU" b="1" dirty="0">
                <a:solidFill>
                  <a:srgbClr val="000066"/>
                </a:solidFill>
              </a:rPr>
              <a:t>класс не может заскучать</a:t>
            </a:r>
            <a:r>
              <a:rPr lang="ru-RU" b="1" dirty="0" smtClean="0">
                <a:solidFill>
                  <a:srgbClr val="000066"/>
                </a:solidFill>
              </a:rPr>
              <a:t>!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438" y="300038"/>
            <a:ext cx="52276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7159625" y="1528763"/>
            <a:ext cx="43275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66"/>
                </a:solidFill>
              </a:rPr>
              <a:t>Спасибо </a:t>
            </a:r>
          </a:p>
          <a:p>
            <a:pPr algn="ctr"/>
            <a:r>
              <a:rPr lang="ru-RU" sz="4400" b="1">
                <a:solidFill>
                  <a:srgbClr val="000066"/>
                </a:solidFill>
              </a:rPr>
              <a:t>за внимание!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979488" y="4349750"/>
            <a:ext cx="42989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Голову ломали долго,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Что же лучше подарить?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В благодарность за вниманье,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И приятно удивить?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   Пусть букет подарит радость,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   Взгляд улыбкой осветит,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   Счастье в жизнь войдёт внезапно,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   Чтоб мечты осуществить!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/>
              <a:t/>
            </a:r>
            <a:br>
              <a:rPr lang="ru-RU"/>
            </a:br>
            <a:r>
              <a:rPr lang="ru-RU"/>
              <a:t>/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61163" y="365125"/>
            <a:ext cx="5133975" cy="21320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400" smtClean="0">
                <a:ln>
                  <a:noFill/>
                </a:ln>
                <a:solidFill>
                  <a:srgbClr val="000066"/>
                </a:solidFill>
                <a:latin typeface="AGReverance"/>
              </a:rPr>
              <a:t/>
            </a:r>
            <a:br>
              <a:rPr lang="ru-RU" sz="2400" smtClean="0">
                <a:ln>
                  <a:noFill/>
                </a:ln>
                <a:solidFill>
                  <a:srgbClr val="000066"/>
                </a:solidFill>
                <a:latin typeface="AGReverance"/>
              </a:rPr>
            </a:br>
            <a:r>
              <a:rPr lang="ru-RU" sz="2400" smtClean="0">
                <a:ln>
                  <a:noFill/>
                </a:ln>
                <a:solidFill>
                  <a:srgbClr val="000066"/>
                </a:solidFill>
                <a:latin typeface="AGReverance"/>
              </a:rPr>
              <a:t>Наш класс является членом Детской общественной организации «Дружина им.А.Н. Медведева», кавалера трёх орденов Славы.</a:t>
            </a:r>
            <a:r>
              <a:rPr lang="ru-RU" sz="3200" smtClean="0">
                <a:ln>
                  <a:noFill/>
                </a:ln>
                <a:latin typeface="AGReverance"/>
              </a:rPr>
              <a:t/>
            </a:r>
            <a:br>
              <a:rPr lang="ru-RU" sz="3200" smtClean="0">
                <a:ln>
                  <a:noFill/>
                </a:ln>
                <a:latin typeface="AGReverance"/>
              </a:rPr>
            </a:br>
            <a:endParaRPr lang="ru-RU" sz="3200" smtClean="0">
              <a:ln>
                <a:noFill/>
              </a:ln>
              <a:latin typeface="AGReverance"/>
            </a:endParaRPr>
          </a:p>
        </p:txBody>
      </p:sp>
      <p:sp>
        <p:nvSpPr>
          <p:cNvPr id="15362" name="Объект 3"/>
          <p:cNvSpPr>
            <a:spLocks noGrp="1"/>
          </p:cNvSpPr>
          <p:nvPr>
            <p:ph idx="13"/>
          </p:nvPr>
        </p:nvSpPr>
        <p:spPr>
          <a:xfrm>
            <a:off x="220663" y="273050"/>
            <a:ext cx="5294312" cy="5903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Знакомьтесь!</a:t>
            </a:r>
            <a:br>
              <a:rPr lang="ru-RU" sz="2400" b="1" smtClean="0">
                <a:solidFill>
                  <a:srgbClr val="000066"/>
                </a:solidFill>
                <a:latin typeface="AGReverence-Oblique"/>
              </a:rPr>
            </a:b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Это – мой 4 класс!</a:t>
            </a:r>
            <a:br>
              <a:rPr lang="ru-RU" sz="2400" b="1" smtClean="0">
                <a:solidFill>
                  <a:srgbClr val="000066"/>
                </a:solidFill>
                <a:latin typeface="AGReverence-Oblique"/>
              </a:rPr>
            </a:b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Самый лучший класс в школе.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425450" y="1547813"/>
            <a:ext cx="5284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IMG-20201130-WA0008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6734175" y="2513013"/>
            <a:ext cx="5254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6896100" y="409575"/>
            <a:ext cx="4708525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rgbClr val="000066"/>
                </a:solidFill>
                <a:latin typeface="AGReverance"/>
              </a:rPr>
              <a:t>Гимн отряда: </a:t>
            </a:r>
            <a:br>
              <a:rPr lang="ru-RU" smtClean="0">
                <a:ln>
                  <a:noFill/>
                </a:ln>
                <a:solidFill>
                  <a:srgbClr val="000066"/>
                </a:solidFill>
                <a:latin typeface="AGReverance"/>
              </a:rPr>
            </a:br>
            <a:endParaRPr lang="ru-RU" smtClean="0">
              <a:ln>
                <a:noFill/>
              </a:ln>
              <a:solidFill>
                <a:srgbClr val="000066"/>
              </a:solidFill>
              <a:latin typeface="AGReverance"/>
            </a:endParaRPr>
          </a:p>
        </p:txBody>
      </p:sp>
      <p:sp>
        <p:nvSpPr>
          <p:cNvPr id="16386" name="Объект 5"/>
          <p:cNvSpPr>
            <a:spLocks noGrp="1"/>
          </p:cNvSpPr>
          <p:nvPr>
            <p:ph sz="half" idx="1"/>
          </p:nvPr>
        </p:nvSpPr>
        <p:spPr>
          <a:xfrm>
            <a:off x="354013" y="628650"/>
            <a:ext cx="5170487" cy="5548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0066"/>
                </a:solidFill>
                <a:latin typeface="AGReverence-Oblique"/>
              </a:rPr>
              <a:t>Наш отряд: «</a:t>
            </a: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Радуга»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0066"/>
                </a:solidFill>
                <a:latin typeface="AGReverence-Oblique"/>
              </a:rPr>
              <a:t>Дислокация отряда: </a:t>
            </a: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МАОУ «Троицкая СОШ»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0066"/>
                </a:solidFill>
                <a:latin typeface="AGReverence-Oblique"/>
              </a:rPr>
              <a:t>Дата образования: </a:t>
            </a: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1 сентября 2017 года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0066"/>
                </a:solidFill>
                <a:latin typeface="AGReverence-Oblique"/>
              </a:rPr>
              <a:t>Наш девиз: </a:t>
            </a: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«Как, мы в радуге цвета,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Неразлучны никогда!»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0066"/>
                </a:solidFill>
                <a:latin typeface="AGReverence-Oblique"/>
              </a:rPr>
              <a:t>Законы, по которым мы живём: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1.Закон дружбы.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2.Закон уважения.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3.Закон милосердия.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4.Закон трудолюбия.</a:t>
            </a:r>
          </a:p>
          <a:p>
            <a:pPr eaLnBrk="1" hangingPunct="1"/>
            <a:endParaRPr lang="ru-RU" b="1" smtClean="0">
              <a:solidFill>
                <a:srgbClr val="000066"/>
              </a:solidFill>
              <a:latin typeface="AGReverence-Oblique"/>
            </a:endParaRPr>
          </a:p>
        </p:txBody>
      </p:sp>
      <p:pic>
        <p:nvPicPr>
          <p:cNvPr id="16387" name="Picture 7" descr="img20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</a:blip>
          <a:srcRect/>
          <a:stretch>
            <a:fillRect/>
          </a:stretch>
        </p:blipFill>
        <p:spPr bwMode="auto">
          <a:xfrm>
            <a:off x="6808788" y="1254125"/>
            <a:ext cx="51562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6"/>
          <p:cNvSpPr>
            <a:spLocks noGrp="1"/>
          </p:cNvSpPr>
          <p:nvPr>
            <p:ph type="body" sz="half" idx="2"/>
          </p:nvPr>
        </p:nvSpPr>
        <p:spPr>
          <a:xfrm>
            <a:off x="490538" y="434975"/>
            <a:ext cx="4849812" cy="5434013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0066"/>
                </a:solidFill>
                <a:latin typeface="AGReverence-Oblique"/>
              </a:rPr>
              <a:t>В нашем отряде мы проводим очень много интересных дел.</a:t>
            </a:r>
          </a:p>
          <a:p>
            <a:pPr algn="ctr" eaLnBrk="1" hangingPunct="1"/>
            <a:endParaRPr lang="ru-RU" sz="24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Не сидим сложа мы руки,</a:t>
            </a:r>
          </a:p>
          <a:p>
            <a:pPr eaLnBrk="1" hangingPunct="1"/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Не страдаем мы от скуки.</a:t>
            </a:r>
          </a:p>
          <a:p>
            <a:pPr eaLnBrk="1" hangingPunct="1"/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Лепим, рисуем, танцуем, поём,</a:t>
            </a:r>
          </a:p>
          <a:p>
            <a:pPr eaLnBrk="1" hangingPunct="1"/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Много хороших мы дел проведём!</a:t>
            </a:r>
          </a:p>
          <a:p>
            <a:pPr eaLnBrk="1" hangingPunct="1"/>
            <a:endParaRPr lang="ru-RU" sz="24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Приглашаем всех наших друзей посетить фото галерею нашего класса </a:t>
            </a:r>
            <a:endParaRPr lang="ru-RU" sz="2400" b="1" smtClean="0">
              <a:solidFill>
                <a:srgbClr val="000066"/>
              </a:solidFill>
              <a:latin typeface="AGReverence-Oblique"/>
            </a:endParaRPr>
          </a:p>
          <a:p>
            <a:pPr eaLnBrk="1" hangingPunct="1"/>
            <a:endParaRPr lang="ru-RU" sz="2400" b="1" smtClean="0">
              <a:solidFill>
                <a:srgbClr val="000066"/>
              </a:solidFill>
              <a:latin typeface="AGReverence-Oblique"/>
            </a:endParaRPr>
          </a:p>
          <a:p>
            <a:pPr eaLnBrk="1" hangingPunct="1"/>
            <a:endParaRPr lang="ru-RU" smtClean="0">
              <a:latin typeface="AGReverence-Oblique"/>
            </a:endParaRPr>
          </a:p>
        </p:txBody>
      </p:sp>
      <p:pic>
        <p:nvPicPr>
          <p:cNvPr id="17410" name="Picture 14" descr="IMG_20190904_105039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6667500" y="1455738"/>
            <a:ext cx="32845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G:\для карины\для карины\улыбка гагрина\IMG_20190412_100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823" y="3216275"/>
            <a:ext cx="349785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IMG_20191122_1519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1976" y="5085126"/>
            <a:ext cx="360072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711950" y="5245100"/>
            <a:ext cx="1497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0066"/>
                </a:solidFill>
              </a:rPr>
              <a:t>Литературно-музыкальная композиция</a:t>
            </a:r>
          </a:p>
          <a:p>
            <a:r>
              <a:rPr lang="ru-RU" altLang="ru-RU" sz="1400" b="1">
                <a:solidFill>
                  <a:srgbClr val="000066"/>
                </a:solidFill>
              </a:rPr>
              <a:t> «Россия – Родина моя!»</a:t>
            </a:r>
          </a:p>
          <a:p>
            <a:endParaRPr lang="ru-RU" sz="1400" b="1">
              <a:solidFill>
                <a:srgbClr val="000066"/>
              </a:solidFill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0880725" y="3467100"/>
            <a:ext cx="10906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Акция «Улыбка Гагарина»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0199688" y="1498600"/>
            <a:ext cx="1751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0066"/>
                </a:solidFill>
              </a:rPr>
              <a:t>Урок памяти</a:t>
            </a:r>
          </a:p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0066"/>
                </a:solidFill>
              </a:rPr>
              <a:t> «Мы не забудем тебя Беслан»</a:t>
            </a:r>
            <a:r>
              <a:rPr lang="ru-RU" altLang="ru-RU" b="1">
                <a:solidFill>
                  <a:schemeClr val="bg1"/>
                </a:solidFill>
              </a:rPr>
              <a:t> тебя Беслан»</a:t>
            </a:r>
          </a:p>
          <a:p>
            <a:endParaRPr lang="ru-RU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6659563" y="325438"/>
            <a:ext cx="44831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Ах, чего только не было с нами - Первый шаг, первый класс, первый вальс. Все, чего не расскажешь словами, </a:t>
            </a:r>
          </a:p>
          <a:p>
            <a:r>
              <a:rPr lang="ru-RU" sz="1600" b="1">
                <a:solidFill>
                  <a:srgbClr val="000066"/>
                </a:solidFill>
              </a:rPr>
              <a:t>Фотографии скажут про нас</a:t>
            </a:r>
            <a:r>
              <a:rPr lang="ru-RU"/>
              <a:t>.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IMG_20200110_115530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719138" y="857249"/>
            <a:ext cx="3081337" cy="2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 descr="wJy5oJgpqnY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</a:blip>
          <a:srcRect/>
          <a:stretch>
            <a:fillRect/>
          </a:stretch>
        </p:blipFill>
        <p:spPr bwMode="auto">
          <a:xfrm>
            <a:off x="2732088" y="2720975"/>
            <a:ext cx="2895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IMG_20200110_121821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</a:blip>
          <a:srcRect/>
          <a:stretch>
            <a:fillRect/>
          </a:stretch>
        </p:blipFill>
        <p:spPr bwMode="auto">
          <a:xfrm>
            <a:off x="642938" y="4467225"/>
            <a:ext cx="25288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781425" y="1117600"/>
            <a:ext cx="1824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0066"/>
                </a:solidFill>
              </a:rPr>
              <a:t>Библиотечный урок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885825" y="3333750"/>
            <a:ext cx="178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Зашита проекта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360738" y="5170488"/>
            <a:ext cx="2244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Конкурс рисунка «Мои права»</a:t>
            </a:r>
          </a:p>
        </p:txBody>
      </p:sp>
      <p:pic>
        <p:nvPicPr>
          <p:cNvPr id="18439" name="Picture 9" descr="IMG-2816feb696609997352f7ee44eada7a1-V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9088" y="730250"/>
            <a:ext cx="36591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jhmVNZXsAj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55013" y="2687638"/>
            <a:ext cx="38369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0471150" y="992188"/>
            <a:ext cx="1331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Акция «Голубь Мира»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762750" y="3300413"/>
            <a:ext cx="1728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Урок Победы</a:t>
            </a: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«Салют, Победа!»</a:t>
            </a:r>
          </a:p>
        </p:txBody>
      </p:sp>
      <p:pic>
        <p:nvPicPr>
          <p:cNvPr id="18443" name="Picture 8" descr="IMG_20191014_13093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56853" y="4419121"/>
            <a:ext cx="2491650" cy="2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9634538" y="5076825"/>
            <a:ext cx="2132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Фестиваль «Театральное Приволжье»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1768475" y="77788"/>
            <a:ext cx="38242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Все нам дорого - каждая малость, Каждый миг в отдаленье любом.</a:t>
            </a:r>
            <a:r>
              <a:rPr lang="ru-RU"/>
              <a:t> 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6877050" y="77788"/>
            <a:ext cx="3509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Чтобы все это не потерялось, Сохраните семейный альбом.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 cstate="email">
            <a:lum bright="-12000" contrast="6000"/>
          </a:blip>
          <a:srcRect/>
          <a:stretch>
            <a:fillRect/>
          </a:stretch>
        </p:blipFill>
        <p:spPr bwMode="auto">
          <a:xfrm>
            <a:off x="6696075" y="528638"/>
            <a:ext cx="5245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email">
            <a:lum bright="-18000" contrast="12000"/>
          </a:blip>
          <a:srcRect/>
          <a:stretch>
            <a:fillRect/>
          </a:stretch>
        </p:blipFill>
        <p:spPr bwMode="auto">
          <a:xfrm>
            <a:off x="6778625" y="3768725"/>
            <a:ext cx="4425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%D0%9E%D1%82%D0%BA%D1%80%D1%8B%D1%82%D0%BA%D0%B8-%D1%81%D0%BE-%D1%81%D1%82%D0%B8%D1%85%D0%B0%D0%BC%D0%B8-%D0%BD%D0%B0-1-%D1%81%D0%B5%D0%BD%D1%82%D1%8F%D0%B1%D1%80%D1%8F-%D0%B0%D0%BD%D0%B8%D0%BC%D0%B0%D1%86%D0%B8%D0%BE%D0%BD%D0%BD%D1%8B%D0%B5-%D0%9E%D1%82%D0%BA%D1%80%D1%8B%D1%82%D0%BA%D0%B8-%D1%81%D0%BE-%D1%81%D1%82%D0%B8%D1%85%D0%B0%D0%BC%D0%B8-%D0%BD%D0%B0-1-%D1%81%D0%B5%D0%BD%D1%82%D1%8F%D0%B1%D1%80%D1%8F-%D1%81%D0%BA%D0%B0%D1%87%D0%B0%D1%82%D1%8C-223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0750" y="495300"/>
            <a:ext cx="447833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1171575" y="374650"/>
            <a:ext cx="4502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День Матери</a:t>
            </a:r>
          </a:p>
          <a:p>
            <a:pPr>
              <a:spcBef>
                <a:spcPct val="20000"/>
              </a:spcBef>
            </a:pPr>
            <a:r>
              <a:rPr lang="ru-RU" altLang="ru-RU" b="1">
                <a:solidFill>
                  <a:srgbClr val="000066"/>
                </a:solidFill>
              </a:rPr>
              <a:t>День самого родного человека на земле – Мамочки!</a:t>
            </a:r>
          </a:p>
          <a:p>
            <a:r>
              <a:rPr lang="ru-RU" altLang="ru-RU" b="1">
                <a:solidFill>
                  <a:srgbClr val="000066"/>
                </a:solidFill>
              </a:rPr>
              <a:t>Мама, мамочка родная любимая,</a:t>
            </a:r>
            <a:r>
              <a:rPr lang="ru-RU" altLang="ru-RU"/>
              <a:t> </a:t>
            </a:r>
          </a:p>
          <a:p>
            <a:r>
              <a:rPr lang="ru-RU" altLang="ru-RU" b="1">
                <a:solidFill>
                  <a:srgbClr val="000066"/>
                </a:solidFill>
              </a:rPr>
              <a:t>Мама, мамочка сердечко ранимое…</a:t>
            </a:r>
          </a:p>
          <a:p>
            <a:endParaRPr lang="ru-RU"/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 cstate="email">
            <a:lum bright="-18000" contrast="6000"/>
          </a:blip>
          <a:srcRect/>
          <a:stretch>
            <a:fillRect/>
          </a:stretch>
        </p:blipFill>
        <p:spPr bwMode="auto">
          <a:xfrm>
            <a:off x="460375" y="2395538"/>
            <a:ext cx="5056188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6854825" y="303213"/>
            <a:ext cx="461168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2"/>
          <p:cNvPicPr>
            <a:picLocks noChangeAspect="1"/>
          </p:cNvPicPr>
          <p:nvPr/>
        </p:nvPicPr>
        <p:blipFill>
          <a:blip r:embed="rId4" cstate="email">
            <a:lum bright="-6000" contrast="6000"/>
          </a:blip>
          <a:srcRect/>
          <a:stretch>
            <a:fillRect/>
          </a:stretch>
        </p:blipFill>
        <p:spPr bwMode="auto">
          <a:xfrm>
            <a:off x="6819900" y="3498850"/>
            <a:ext cx="47037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1266825" y="201613"/>
            <a:ext cx="416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Мы разные, но мы едины!</a:t>
            </a:r>
          </a:p>
        </p:txBody>
      </p:sp>
      <p:pic>
        <p:nvPicPr>
          <p:cNvPr id="21506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4550" y="798513"/>
            <a:ext cx="472598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44563" y="6267450"/>
            <a:ext cx="4567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Мероприятие, посвящённое Дню народного единства.</a:t>
            </a:r>
          </a:p>
          <a:p>
            <a:endParaRPr lang="ru-RU" sz="1600" b="1">
              <a:solidFill>
                <a:srgbClr val="000066"/>
              </a:solidFill>
            </a:endParaRP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895350" y="3856038"/>
            <a:ext cx="46355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email">
            <a:lum bright="-12000"/>
          </a:blip>
          <a:srcRect/>
          <a:stretch>
            <a:fillRect/>
          </a:stretch>
        </p:blipFill>
        <p:spPr>
          <a:xfrm>
            <a:off x="6745288" y="1233488"/>
            <a:ext cx="5226050" cy="3160712"/>
          </a:xfrm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696075" y="193675"/>
            <a:ext cx="4733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Нет коррупции!</a:t>
            </a: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Голосуем против коррупции!</a:t>
            </a:r>
          </a:p>
          <a:p>
            <a:pPr algn="ctr"/>
            <a:r>
              <a:rPr lang="ru-RU" b="1">
                <a:solidFill>
                  <a:srgbClr val="000066"/>
                </a:solidFill>
              </a:rPr>
              <a:t>Час общения «Мир без коррупции»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7126288" y="4159250"/>
            <a:ext cx="397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7078663" y="4343400"/>
            <a:ext cx="37877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Всем жить коррупция мешает,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Прогресса мысли тормозит,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Но пусть она не процветает,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Возьмет и тихо убежит,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/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А нет — мы станем с ней бороться,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На то все силы положив,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И засияет снова солнце,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И станет лучше наша жизнь!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795338" y="368300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История не кончается.</a:t>
            </a:r>
          </a:p>
          <a:p>
            <a:pPr algn="ctr"/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Она продолжает свой славный путь!</a:t>
            </a: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1112838" y="1162050"/>
            <a:ext cx="43259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157288" y="6213475"/>
            <a:ext cx="426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Сбор Дружины, посвящённый приёму в пионеры</a:t>
            </a:r>
          </a:p>
        </p:txBody>
      </p:sp>
      <p:pic>
        <p:nvPicPr>
          <p:cNvPr id="22532" name="Рисунок 4"/>
          <p:cNvPicPr>
            <a:picLocks noChangeAspect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1188720" y="3996464"/>
            <a:ext cx="4197124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/>
          <p:cNvPicPr>
            <a:picLocks noChangeAspect="1"/>
          </p:cNvPicPr>
          <p:nvPr/>
        </p:nvPicPr>
        <p:blipFill>
          <a:blip r:embed="rId4" cstate="email">
            <a:lum bright="-12000"/>
          </a:blip>
          <a:srcRect/>
          <a:stretch>
            <a:fillRect/>
          </a:stretch>
        </p:blipFill>
        <p:spPr bwMode="auto">
          <a:xfrm>
            <a:off x="7011988" y="3648075"/>
            <a:ext cx="489743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"/>
          <p:cNvPicPr>
            <a:picLocks noChangeAspect="1"/>
          </p:cNvPicPr>
          <p:nvPr/>
        </p:nvPicPr>
        <p:blipFill>
          <a:blip r:embed="rId5" cstate="email">
            <a:lum bright="-6000"/>
          </a:blip>
          <a:srcRect/>
          <a:stretch>
            <a:fillRect/>
          </a:stretch>
        </p:blipFill>
        <p:spPr bwMode="auto">
          <a:xfrm>
            <a:off x="7331075" y="1041400"/>
            <a:ext cx="38560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940550" y="6413500"/>
            <a:ext cx="449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Час общения, посвящённый А.Прохоренко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29425" y="284163"/>
            <a:ext cx="373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Памяти 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Александра Прохоренко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1009</TotalTime>
  <Words>527</Words>
  <Application>Microsoft Office PowerPoint</Application>
  <PresentationFormat>Произвольный</PresentationFormat>
  <Paragraphs>117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листание 8</vt:lpstr>
      <vt:lpstr>Документ</vt:lpstr>
      <vt:lpstr>Слайд 1</vt:lpstr>
      <vt:lpstr> Наш класс является членом Детской общественной организации «Дружина им.А.Н. Медведева», кавалера трёх орденов Славы. </vt:lpstr>
      <vt:lpstr>Гимн отряда: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Всероссийская акция «Блокадный хлеб»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User</dc:creator>
  <cp:keywords>литература;шаблон по литературе;книга</cp:keywords>
  <cp:lastModifiedBy>Ильдар</cp:lastModifiedBy>
  <cp:revision>60</cp:revision>
  <dcterms:created xsi:type="dcterms:W3CDTF">2016-11-15T09:14:47Z</dcterms:created>
  <dcterms:modified xsi:type="dcterms:W3CDTF">2021-02-07T13:05:26Z</dcterms:modified>
</cp:coreProperties>
</file>