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95" r:id="rId2"/>
    <p:sldId id="315" r:id="rId3"/>
    <p:sldId id="257" r:id="rId4"/>
    <p:sldId id="258" r:id="rId5"/>
    <p:sldId id="259" r:id="rId6"/>
    <p:sldId id="310" r:id="rId7"/>
    <p:sldId id="311" r:id="rId8"/>
    <p:sldId id="303" r:id="rId9"/>
    <p:sldId id="316" r:id="rId10"/>
    <p:sldId id="306" r:id="rId11"/>
    <p:sldId id="314" r:id="rId12"/>
    <p:sldId id="317" r:id="rId13"/>
    <p:sldId id="318" r:id="rId14"/>
    <p:sldId id="319" r:id="rId15"/>
    <p:sldId id="282" r:id="rId16"/>
    <p:sldId id="294" r:id="rId17"/>
    <p:sldId id="305" r:id="rId18"/>
    <p:sldId id="304" r:id="rId19"/>
    <p:sldId id="320" r:id="rId20"/>
    <p:sldId id="299" r:id="rId21"/>
    <p:sldId id="321" r:id="rId22"/>
    <p:sldId id="300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5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87C95-305D-452F-8914-120696154AA9}" type="datetimeFigureOut">
              <a:rPr lang="ru-RU"/>
              <a:pPr>
                <a:defRPr/>
              </a:pPr>
              <a:t>06.06.2022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9F8FD-7D84-4663-B8CC-EB90067D42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E6CAB-1D34-42B6-8B34-945308947CAD}" type="datetimeFigureOut">
              <a:rPr lang="ru-RU"/>
              <a:pPr>
                <a:defRPr/>
              </a:pPr>
              <a:t>06.06.2022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8944C-BB86-4DF3-A584-BC1DE8D85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8FD84-85D5-4EEE-9836-5E1475E30D46}" type="datetimeFigureOut">
              <a:rPr lang="ru-RU"/>
              <a:pPr>
                <a:defRPr/>
              </a:pPr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A5DE0-ADCB-4E55-A35C-60B0821C79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467F8-6A71-4BEC-AF4F-778D391A738B}" type="datetimeFigureOut">
              <a:rPr lang="ru-RU"/>
              <a:pPr>
                <a:defRPr/>
              </a:pPr>
              <a:t>06.06.2022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C9B77-94BD-4903-9B37-B1E2321AF1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DB17F-0666-4FEF-95D7-33826E086583}" type="datetimeFigureOut">
              <a:rPr lang="ru-RU"/>
              <a:pPr>
                <a:defRPr/>
              </a:pPr>
              <a:t>06.06.2022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FA0F0-6EB4-447F-A9F6-53AAEC1C2B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BA4A2-6581-4BE3-A6B5-5BA28CA446C5}" type="datetimeFigureOut">
              <a:rPr lang="ru-RU"/>
              <a:pPr>
                <a:defRPr/>
              </a:pPr>
              <a:t>06.06.2022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50DC9-0F27-4E38-8E0B-058E4657A3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EB086-D24E-4BB6-981C-6D70728A41A1}" type="datetimeFigureOut">
              <a:rPr lang="ru-RU"/>
              <a:pPr>
                <a:defRPr/>
              </a:pPr>
              <a:t>06.06.2022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00CF7-1F89-48D5-AFE8-AF0B8E85FE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98D66-8240-4F44-A531-1065261ED94E}" type="datetimeFigureOut">
              <a:rPr lang="ru-RU"/>
              <a:pPr>
                <a:defRPr/>
              </a:pPr>
              <a:t>06.06.2022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9C0CB-FE11-4BBC-844D-2057CF8EEC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C5DC0-4151-4D29-8C76-225EA8178E08}" type="datetimeFigureOut">
              <a:rPr lang="ru-RU"/>
              <a:pPr>
                <a:defRPr/>
              </a:pPr>
              <a:t>06.06.2022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6DFA4-C42D-4332-8652-AAA8403036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C873-C2DD-42F0-BBCC-5840AF5583B0}" type="datetimeFigureOut">
              <a:rPr lang="ru-RU"/>
              <a:pPr>
                <a:defRPr/>
              </a:pPr>
              <a:t>06.06.2022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E85B4-9402-4E53-A50D-5FA7F943B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AC61DD-F475-4E98-AF09-17E8FB1012A8}" type="datetimeFigureOut">
              <a:rPr lang="ru-RU"/>
              <a:pPr>
                <a:defRPr/>
              </a:pPr>
              <a:t>06.06.2022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0FB837-015D-457B-9AE7-4CF5F6D4B6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9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80" r:id="rId8"/>
    <p:sldLayoutId id="2147483777" r:id="rId9"/>
    <p:sldLayoutId id="2147483778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7FD13B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7FD13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7FD13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roinfocab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image" Target="../media/image28.jpeg"/><Relationship Id="rId7" Type="http://schemas.openxmlformats.org/officeDocument/2006/relationships/image" Target="../media/image32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Relationship Id="rId9" Type="http://schemas.openxmlformats.org/officeDocument/2006/relationships/image" Target="../media/image3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3"/>
          <p:cNvSpPr>
            <a:spLocks noGrp="1"/>
          </p:cNvSpPr>
          <p:nvPr>
            <p:ph type="body" idx="1"/>
          </p:nvPr>
        </p:nvSpPr>
        <p:spPr>
          <a:xfrm>
            <a:off x="457200" y="692150"/>
            <a:ext cx="8229600" cy="563245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1600" b="1" smtClean="0">
                <a:solidFill>
                  <a:srgbClr val="000066"/>
                </a:solidFill>
                <a:latin typeface="Times New Roman" pitchFamily="18" charset="0"/>
              </a:rPr>
              <a:t>Муниципальное автономное образовательное учреждение </a:t>
            </a:r>
            <a:br>
              <a:rPr lang="ru-RU" sz="1600" b="1" smtClean="0">
                <a:solidFill>
                  <a:srgbClr val="000066"/>
                </a:solidFill>
                <a:latin typeface="Times New Roman" pitchFamily="18" charset="0"/>
              </a:rPr>
            </a:br>
            <a:r>
              <a:rPr lang="ru-RU" sz="1600" b="1" smtClean="0">
                <a:solidFill>
                  <a:srgbClr val="000066"/>
                </a:solidFill>
              </a:rPr>
              <a:t>«</a:t>
            </a:r>
            <a:r>
              <a:rPr lang="ru-RU" sz="1600" b="1" smtClean="0">
                <a:solidFill>
                  <a:srgbClr val="000066"/>
                </a:solidFill>
                <a:latin typeface="Times New Roman" pitchFamily="18" charset="0"/>
              </a:rPr>
              <a:t>Троицкая средняя общеобразовательная школа!</a:t>
            </a:r>
            <a:br>
              <a:rPr lang="ru-RU" sz="1600" b="1" smtClean="0">
                <a:solidFill>
                  <a:srgbClr val="000066"/>
                </a:solidFill>
                <a:latin typeface="Times New Roman" pitchFamily="18" charset="0"/>
              </a:rPr>
            </a:br>
            <a:r>
              <a:rPr lang="ru-RU" sz="1600" b="1" smtClean="0">
                <a:solidFill>
                  <a:srgbClr val="000066"/>
                </a:solidFill>
                <a:latin typeface="Times New Roman" pitchFamily="18" charset="0"/>
              </a:rPr>
              <a:t>Тюльганского района Оренбургской области</a:t>
            </a: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ru-RU" sz="1600" b="1" smtClean="0">
              <a:solidFill>
                <a:srgbClr val="000066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endParaRPr lang="ru-RU" sz="1600" b="1" smtClean="0">
              <a:solidFill>
                <a:srgbClr val="000066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800" b="1" smtClean="0">
                <a:solidFill>
                  <a:srgbClr val="000066"/>
                </a:solidFill>
                <a:latin typeface="Times New Roman" pitchFamily="18" charset="0"/>
              </a:rPr>
              <a:t>Социальный проект</a:t>
            </a: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3200" b="1" smtClean="0">
                <a:solidFill>
                  <a:srgbClr val="000066"/>
                </a:solidFill>
                <a:latin typeface="Times New Roman" pitchFamily="18" charset="0"/>
              </a:rPr>
              <a:t>«Собери макулатуру – сохрани дерево!»</a:t>
            </a:r>
          </a:p>
          <a:p>
            <a:pPr>
              <a:buFont typeface="Wingdings 2" pitchFamily="18" charset="2"/>
              <a:buNone/>
            </a:pPr>
            <a:endParaRPr lang="ru-RU" b="1" smtClean="0">
              <a:solidFill>
                <a:srgbClr val="000066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ru-RU" sz="2400" b="1" smtClean="0">
                <a:solidFill>
                  <a:srgbClr val="000066"/>
                </a:solidFill>
              </a:rPr>
              <a:t>Номинация: </a:t>
            </a:r>
            <a:r>
              <a:rPr lang="ru-RU" sz="2400" smtClean="0">
                <a:solidFill>
                  <a:srgbClr val="000066"/>
                </a:solidFill>
              </a:rPr>
              <a:t>«Природа – бесценный дар, один на всех»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>
                <a:solidFill>
                  <a:srgbClr val="000066"/>
                </a:solidFill>
              </a:rPr>
              <a:t>Автор: </a:t>
            </a:r>
            <a:r>
              <a:rPr lang="ru-RU" sz="2400" smtClean="0">
                <a:solidFill>
                  <a:srgbClr val="000066"/>
                </a:solidFill>
              </a:rPr>
              <a:t>Нимерова Александра,  Кудряшова Елизавета.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>
                <a:solidFill>
                  <a:srgbClr val="000066"/>
                </a:solidFill>
              </a:rPr>
              <a:t>ОО: </a:t>
            </a:r>
            <a:r>
              <a:rPr lang="ru-RU" sz="2400" smtClean="0">
                <a:solidFill>
                  <a:srgbClr val="000066"/>
                </a:solidFill>
              </a:rPr>
              <a:t>Муниципальное автономное общеобразовательное учреждение «Троицкая средняя общеобразовательная школа» Оренбургская область Тюльганский район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>
                <a:solidFill>
                  <a:srgbClr val="000066"/>
                </a:solidFill>
              </a:rPr>
              <a:t>Руководитель: </a:t>
            </a:r>
            <a:r>
              <a:rPr lang="ru-RU" sz="2400" smtClean="0">
                <a:solidFill>
                  <a:srgbClr val="000066"/>
                </a:solidFill>
              </a:rPr>
              <a:t>Тимакина В.Е.  </a:t>
            </a:r>
            <a:r>
              <a:rPr lang="en-US" sz="2400" smtClean="0">
                <a:solidFill>
                  <a:srgbClr val="000066"/>
                </a:solidFill>
              </a:rPr>
              <a:t>E</a:t>
            </a:r>
            <a:r>
              <a:rPr lang="ru-RU" sz="2400" smtClean="0">
                <a:solidFill>
                  <a:srgbClr val="000066"/>
                </a:solidFill>
              </a:rPr>
              <a:t>-</a:t>
            </a:r>
            <a:r>
              <a:rPr lang="en-US" sz="2400" smtClean="0">
                <a:solidFill>
                  <a:srgbClr val="000066"/>
                </a:solidFill>
              </a:rPr>
              <a:t>mail</a:t>
            </a:r>
            <a:r>
              <a:rPr lang="ru-RU" sz="2400" smtClean="0">
                <a:solidFill>
                  <a:srgbClr val="000066"/>
                </a:solidFill>
              </a:rPr>
              <a:t>: </a:t>
            </a:r>
            <a:r>
              <a:rPr lang="en-US" sz="2400" smtClean="0">
                <a:solidFill>
                  <a:srgbClr val="000066"/>
                </a:solidFill>
                <a:hlinkClick r:id="rId2"/>
              </a:rPr>
              <a:t>troinfocab</a:t>
            </a:r>
            <a:r>
              <a:rPr lang="ru-RU" sz="2400" smtClean="0">
                <a:solidFill>
                  <a:srgbClr val="000066"/>
                </a:solidFill>
                <a:hlinkClick r:id="rId2"/>
              </a:rPr>
              <a:t>@</a:t>
            </a:r>
            <a:r>
              <a:rPr lang="en-US" sz="2400" smtClean="0">
                <a:solidFill>
                  <a:srgbClr val="000066"/>
                </a:solidFill>
                <a:hlinkClick r:id="rId2"/>
              </a:rPr>
              <a:t>mail</a:t>
            </a:r>
            <a:r>
              <a:rPr lang="ru-RU" sz="2400" smtClean="0">
                <a:solidFill>
                  <a:srgbClr val="000066"/>
                </a:solidFill>
                <a:hlinkClick r:id="rId2"/>
              </a:rPr>
              <a:t>.</a:t>
            </a:r>
            <a:r>
              <a:rPr lang="en-US" sz="2400" smtClean="0">
                <a:solidFill>
                  <a:srgbClr val="000066"/>
                </a:solidFill>
                <a:hlinkClick r:id="rId2"/>
              </a:rPr>
              <a:t>ru</a:t>
            </a:r>
            <a:r>
              <a:rPr lang="ru-RU" sz="2400" smtClean="0">
                <a:solidFill>
                  <a:srgbClr val="000066"/>
                </a:solidFill>
              </a:rPr>
              <a:t>.   Телефон: 83533224559</a:t>
            </a:r>
            <a:endParaRPr lang="ru-RU" sz="2400" smtClean="0">
              <a:solidFill>
                <a:srgbClr val="000066"/>
              </a:solidFill>
              <a:latin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400" smtClean="0">
              <a:solidFill>
                <a:srgbClr val="00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smtClean="0">
                <a:solidFill>
                  <a:srgbClr val="000066"/>
                </a:solidFill>
              </a:rPr>
              <a:t>Вторичная переработка бумаги</a:t>
            </a:r>
            <a:r>
              <a:rPr lang="ru-RU" smtClean="0"/>
              <a:t> </a:t>
            </a:r>
          </a:p>
        </p:txBody>
      </p:sp>
      <p:pic>
        <p:nvPicPr>
          <p:cNvPr id="19458" name="Picture 4" descr="82i54d8744dcce89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989138"/>
            <a:ext cx="2743200" cy="1943100"/>
          </a:xfrm>
        </p:spPr>
      </p:pic>
      <p:pic>
        <p:nvPicPr>
          <p:cNvPr id="19459" name="Picture 5" descr="9b58a8b69fa65160eb2322742056ece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8400" y="2060575"/>
            <a:ext cx="26098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6" descr="tualetnaya-bumag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32588" y="2060575"/>
            <a:ext cx="19431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7" descr="imgpreview?key=381131b3a72c7034&amp;mb=imgdb_preview_196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149725"/>
            <a:ext cx="306705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8" descr="00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48038" y="4365625"/>
            <a:ext cx="262890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9" descr="brandonstreetstorag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56325" y="4221163"/>
            <a:ext cx="278130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/>
          <a:lstStyle/>
          <a:p>
            <a:r>
              <a:rPr lang="ru-RU" sz="3200" b="1" i="1" smtClean="0">
                <a:solidFill>
                  <a:srgbClr val="000066"/>
                </a:solidFill>
                <a:latin typeface="Times New Roman" pitchFamily="18" charset="0"/>
              </a:rPr>
              <a:t>Пункты приёма макулатуры г.Оренбург, 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200" b="1" smtClean="0">
                <a:solidFill>
                  <a:srgbClr val="000066"/>
                </a:solidFill>
                <a:latin typeface="Times New Roman" pitchFamily="18" charset="0"/>
              </a:rPr>
              <a:t>-  ЗАО — ул. Гончарная ул., д. 22, +7 (3532) 77-23-49</a:t>
            </a:r>
          </a:p>
          <a:p>
            <a:pPr>
              <a:buFont typeface="Wingdings 2" pitchFamily="18" charset="2"/>
              <a:buNone/>
            </a:pPr>
            <a:r>
              <a:rPr lang="ru-RU" sz="2200" b="1" smtClean="0">
                <a:solidFill>
                  <a:srgbClr val="000066"/>
                </a:solidFill>
                <a:latin typeface="Times New Roman" pitchFamily="18" charset="0"/>
              </a:rPr>
              <a:t>- ЗАО Оптимист — Шарлыкское шоссе 5, +7 (3532) 361916</a:t>
            </a:r>
          </a:p>
          <a:p>
            <a:pPr>
              <a:buFont typeface="Wingdings 2" pitchFamily="18" charset="2"/>
              <a:buNone/>
            </a:pPr>
            <a:r>
              <a:rPr lang="ru-RU" sz="2200" b="1" smtClean="0">
                <a:solidFill>
                  <a:srgbClr val="000066"/>
                </a:solidFill>
                <a:latin typeface="Times New Roman" pitchFamily="18" charset="0"/>
              </a:rPr>
              <a:t>- ООО «Бумага» — ул. Донгузская, 28, 89510352534</a:t>
            </a:r>
          </a:p>
          <a:p>
            <a:pPr>
              <a:buFont typeface="Wingdings 2" pitchFamily="18" charset="2"/>
              <a:buNone/>
            </a:pPr>
            <a:r>
              <a:rPr lang="ru-RU" sz="2200" b="1" smtClean="0">
                <a:solidFill>
                  <a:srgbClr val="000066"/>
                </a:solidFill>
                <a:latin typeface="Times New Roman" pitchFamily="18" charset="0"/>
              </a:rPr>
              <a:t>- ООО Вторчермет — ул. Курача 20, +7 (3532) 567-30-3</a:t>
            </a:r>
          </a:p>
          <a:p>
            <a:pPr>
              <a:buFont typeface="Wingdings 2" pitchFamily="18" charset="2"/>
              <a:buNone/>
            </a:pPr>
            <a:r>
              <a:rPr lang="ru-RU" sz="2200" b="1" smtClean="0">
                <a:solidFill>
                  <a:srgbClr val="000066"/>
                </a:solidFill>
                <a:latin typeface="Times New Roman" pitchFamily="18" charset="0"/>
              </a:rPr>
              <a:t>- Оренбургвторцветмет ООО — ул. 1-го Мая пл., д. 1, т., +7 (3532) 56-90-38</a:t>
            </a:r>
          </a:p>
          <a:p>
            <a:pPr>
              <a:buFont typeface="Wingdings 2" pitchFamily="18" charset="2"/>
              <a:buNone/>
            </a:pPr>
            <a:r>
              <a:rPr lang="ru-RU" sz="2200" b="1" smtClean="0">
                <a:solidFill>
                  <a:srgbClr val="000066"/>
                </a:solidFill>
                <a:latin typeface="Times New Roman" pitchFamily="18" charset="0"/>
              </a:rPr>
              <a:t>- Прием сырья — ул. Авторемонтная, 17/2</a:t>
            </a:r>
          </a:p>
          <a:p>
            <a:pPr>
              <a:buFont typeface="Wingdings 2" pitchFamily="18" charset="2"/>
              <a:buNone/>
            </a:pPr>
            <a:r>
              <a:rPr lang="ru-RU" sz="2200" b="1" smtClean="0">
                <a:solidFill>
                  <a:srgbClr val="000066"/>
                </a:solidFill>
                <a:latin typeface="Times New Roman" pitchFamily="18" charset="0"/>
              </a:rPr>
              <a:t>- Пункт приема — ул. Монтажников, 25а, тел. 28-09-28</a:t>
            </a:r>
          </a:p>
          <a:p>
            <a:pPr>
              <a:buFont typeface="Wingdings 2" pitchFamily="18" charset="2"/>
              <a:buNone/>
            </a:pPr>
            <a:r>
              <a:rPr lang="ru-RU" sz="2200" b="1" smtClean="0">
                <a:solidFill>
                  <a:srgbClr val="000066"/>
                </a:solidFill>
                <a:latin typeface="Times New Roman" pitchFamily="18" charset="0"/>
              </a:rPr>
              <a:t>- ООО РБ «Ресурс»,  ул. Механизаторов, 11, 8 (3532) 29-26-30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Прямоугольник 1"/>
          <p:cNvSpPr>
            <a:spLocks noChangeArrowheads="1"/>
          </p:cNvSpPr>
          <p:nvPr/>
        </p:nvSpPr>
        <p:spPr bwMode="auto">
          <a:xfrm>
            <a:off x="323850" y="549275"/>
            <a:ext cx="871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0D5A50"/>
                </a:solidFill>
                <a:latin typeface="Constantia" pitchFamily="18" charset="0"/>
              </a:rPr>
              <a:t>Мы провели экологические уроки</a:t>
            </a:r>
          </a:p>
        </p:txBody>
      </p:sp>
      <p:pic>
        <p:nvPicPr>
          <p:cNvPr id="32771" name="Picture 5" descr="IMG_3612"/>
          <p:cNvPicPr>
            <a:picLocks noChangeAspect="1" noChangeArrowheads="1"/>
          </p:cNvPicPr>
          <p:nvPr/>
        </p:nvPicPr>
        <p:blipFill>
          <a:blip r:embed="rId2">
            <a:lum bright="-6000" contrast="12000"/>
          </a:blip>
          <a:srcRect/>
          <a:stretch>
            <a:fillRect/>
          </a:stretch>
        </p:blipFill>
        <p:spPr bwMode="auto">
          <a:xfrm>
            <a:off x="323850" y="1773238"/>
            <a:ext cx="4032250" cy="302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6" descr="IMG_6912"/>
          <p:cNvPicPr>
            <a:picLocks noChangeAspect="1" noChangeArrowheads="1"/>
          </p:cNvPicPr>
          <p:nvPr/>
        </p:nvPicPr>
        <p:blipFill>
          <a:blip r:embed="rId3">
            <a:lum bright="-6000" contrast="18000"/>
          </a:blip>
          <a:srcRect/>
          <a:stretch>
            <a:fillRect/>
          </a:stretch>
        </p:blipFill>
        <p:spPr bwMode="auto">
          <a:xfrm>
            <a:off x="4606925" y="1989138"/>
            <a:ext cx="4537075" cy="340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4500" smtClean="0">
                <a:solidFill>
                  <a:srgbClr val="003300"/>
                </a:solidFill>
              </a:rPr>
              <a:t>Конкур детского рисунка </a:t>
            </a:r>
            <a:br>
              <a:rPr lang="ru-RU" sz="4500" smtClean="0">
                <a:solidFill>
                  <a:srgbClr val="003300"/>
                </a:solidFill>
              </a:rPr>
            </a:br>
            <a:r>
              <a:rPr lang="ru-RU" sz="4500" smtClean="0">
                <a:solidFill>
                  <a:srgbClr val="003300"/>
                </a:solidFill>
              </a:rPr>
              <a:t>«Лес- наше богатство»</a:t>
            </a:r>
          </a:p>
        </p:txBody>
      </p:sp>
      <p:pic>
        <p:nvPicPr>
          <p:cNvPr id="33795" name="Picture 4" descr="IMG_20191130_091729"/>
          <p:cNvPicPr>
            <a:picLocks noChangeAspect="1" noChangeArrowheads="1"/>
          </p:cNvPicPr>
          <p:nvPr/>
        </p:nvPicPr>
        <p:blipFill>
          <a:blip r:embed="rId2">
            <a:lum bright="-6000" contrast="12000"/>
          </a:blip>
          <a:srcRect/>
          <a:stretch>
            <a:fillRect/>
          </a:stretch>
        </p:blipFill>
        <p:spPr bwMode="auto">
          <a:xfrm>
            <a:off x="395288" y="2349500"/>
            <a:ext cx="4608512" cy="346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64163" y="1989138"/>
            <a:ext cx="3132137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4500" smtClean="0">
                <a:solidFill>
                  <a:srgbClr val="003300"/>
                </a:solidFill>
              </a:rPr>
              <a:t>Просмотр документального фильма о переработке бумаги</a:t>
            </a:r>
          </a:p>
        </p:txBody>
      </p:sp>
      <p:pic>
        <p:nvPicPr>
          <p:cNvPr id="34819" name="Содержимое 3" descr="IMG_9283.JPG"/>
          <p:cNvPicPr>
            <a:picLocks noGrp="1" noChangeAspect="1"/>
          </p:cNvPicPr>
          <p:nvPr>
            <p:ph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042988" y="1935163"/>
            <a:ext cx="7273925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179388" y="704850"/>
            <a:ext cx="8507412" cy="114300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0066"/>
                </a:solidFill>
              </a:rPr>
              <a:t>Акция состоялась </a:t>
            </a:r>
            <a:br>
              <a:rPr lang="ru-RU" sz="3200" b="1" smtClean="0">
                <a:solidFill>
                  <a:srgbClr val="000066"/>
                </a:solidFill>
              </a:rPr>
            </a:br>
            <a:r>
              <a:rPr lang="ru-RU" sz="3200" b="1" smtClean="0">
                <a:solidFill>
                  <a:srgbClr val="000066"/>
                </a:solidFill>
              </a:rPr>
              <a:t>с 1 апреля по 30 апреля 2019 года.</a:t>
            </a:r>
            <a:r>
              <a:rPr lang="ru-RU" smtClean="0"/>
              <a:t> </a:t>
            </a:r>
          </a:p>
        </p:txBody>
      </p:sp>
      <p:pic>
        <p:nvPicPr>
          <p:cNvPr id="22530" name="Picture 4" descr="Lenovo_A1000_IMG_20180309_124710"/>
          <p:cNvPicPr>
            <a:picLocks noChangeAspect="1" noChangeArrowheads="1"/>
          </p:cNvPicPr>
          <p:nvPr/>
        </p:nvPicPr>
        <p:blipFill>
          <a:blip r:embed="rId2">
            <a:lum bright="-6000" contrast="12000"/>
          </a:blip>
          <a:srcRect/>
          <a:stretch>
            <a:fillRect/>
          </a:stretch>
        </p:blipFill>
        <p:spPr bwMode="auto">
          <a:xfrm>
            <a:off x="323850" y="2133600"/>
            <a:ext cx="318928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5" descr="IMG_6701"/>
          <p:cNvPicPr>
            <a:picLocks noChangeAspect="1" noChangeArrowheads="1"/>
          </p:cNvPicPr>
          <p:nvPr/>
        </p:nvPicPr>
        <p:blipFill>
          <a:blip r:embed="rId3" cstate="email">
            <a:lum bright="-6000" contrast="12000"/>
          </a:blip>
          <a:srcRect/>
          <a:stretch>
            <a:fillRect/>
          </a:stretch>
        </p:blipFill>
        <p:spPr bwMode="auto">
          <a:xfrm>
            <a:off x="4787900" y="4365625"/>
            <a:ext cx="30607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6" descr="Lenovo_A1000_IMG_20180303_093529"/>
          <p:cNvPicPr>
            <a:picLocks noChangeAspect="1" noChangeArrowheads="1"/>
          </p:cNvPicPr>
          <p:nvPr/>
        </p:nvPicPr>
        <p:blipFill>
          <a:blip r:embed="rId4" cstate="email">
            <a:lum bright="-12000" contrast="18000"/>
          </a:blip>
          <a:srcRect/>
          <a:stretch>
            <a:fillRect/>
          </a:stretch>
        </p:blipFill>
        <p:spPr bwMode="auto">
          <a:xfrm>
            <a:off x="3851275" y="1844675"/>
            <a:ext cx="1890713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7" descr="Lenovo_A1000_IMG_20180330_132528"/>
          <p:cNvPicPr>
            <a:picLocks noChangeAspect="1" noChangeArrowheads="1"/>
          </p:cNvPicPr>
          <p:nvPr/>
        </p:nvPicPr>
        <p:blipFill>
          <a:blip r:embed="rId5" cstate="email">
            <a:lum bright="-6000" contrast="12000"/>
          </a:blip>
          <a:srcRect/>
          <a:stretch>
            <a:fillRect/>
          </a:stretch>
        </p:blipFill>
        <p:spPr bwMode="auto">
          <a:xfrm>
            <a:off x="6300788" y="1844675"/>
            <a:ext cx="19081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1625"/>
          </a:xfrm>
        </p:spPr>
        <p:txBody>
          <a:bodyPr/>
          <a:lstStyle/>
          <a:p>
            <a:pPr eaLnBrk="1" hangingPunct="1"/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/>
            </a:r>
            <a:br>
              <a:rPr lang="ru-RU" sz="3600" smtClean="0"/>
            </a:br>
            <a:r>
              <a:rPr lang="ru-RU" sz="3200" b="1" smtClean="0">
                <a:solidFill>
                  <a:srgbClr val="000066"/>
                </a:solidFill>
                <a:latin typeface="Times New Roman" pitchFamily="18" charset="0"/>
              </a:rPr>
              <a:t>В течение месяца дети и их родители приносили в школу макулатуру</a:t>
            </a:r>
            <a:endParaRPr lang="ru-RU" sz="4000" smtClean="0">
              <a:solidFill>
                <a:srgbClr val="000066"/>
              </a:solidFill>
              <a:latin typeface="Times New Roman" pitchFamily="18" charset="0"/>
            </a:endParaRPr>
          </a:p>
        </p:txBody>
      </p:sp>
      <p:pic>
        <p:nvPicPr>
          <p:cNvPr id="24578" name="Picture 4" descr="Lenovo_A1000_IMG_20180330_132453"/>
          <p:cNvPicPr>
            <a:picLocks noChangeAspect="1" noChangeArrowheads="1"/>
          </p:cNvPicPr>
          <p:nvPr/>
        </p:nvPicPr>
        <p:blipFill>
          <a:blip r:embed="rId2">
            <a:lum bright="-6000" contrast="12000"/>
          </a:blip>
          <a:srcRect/>
          <a:stretch>
            <a:fillRect/>
          </a:stretch>
        </p:blipFill>
        <p:spPr bwMode="auto">
          <a:xfrm>
            <a:off x="568325" y="2420938"/>
            <a:ext cx="2627313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5" descr="IMG_6690"/>
          <p:cNvPicPr>
            <a:picLocks noChangeAspect="1" noChangeArrowheads="1"/>
          </p:cNvPicPr>
          <p:nvPr/>
        </p:nvPicPr>
        <p:blipFill>
          <a:blip r:embed="rId3">
            <a:lum bright="-6000" contrast="6000"/>
          </a:blip>
          <a:srcRect/>
          <a:stretch>
            <a:fillRect/>
          </a:stretch>
        </p:blipFill>
        <p:spPr bwMode="auto">
          <a:xfrm>
            <a:off x="3995738" y="2636838"/>
            <a:ext cx="4248150" cy="318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6588"/>
          </a:xfrm>
        </p:spPr>
        <p:txBody>
          <a:bodyPr/>
          <a:lstStyle/>
          <a:p>
            <a:r>
              <a:rPr lang="ru-RU" sz="3200" b="1" smtClean="0">
                <a:solidFill>
                  <a:srgbClr val="000066"/>
                </a:solidFill>
                <a:latin typeface="Times New Roman" pitchFamily="18" charset="0"/>
              </a:rPr>
              <a:t>В результате было собрано 4624 кг. макулатуры на сумму 12 тыс.333 рубля.</a:t>
            </a:r>
          </a:p>
        </p:txBody>
      </p:sp>
      <p:pic>
        <p:nvPicPr>
          <p:cNvPr id="23554" name="Picture 4" descr="квит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lum bright="-6000" contrast="12000"/>
          </a:blip>
          <a:srcRect/>
          <a:stretch>
            <a:fillRect/>
          </a:stretch>
        </p:blipFill>
        <p:spPr>
          <a:xfrm>
            <a:off x="250825" y="1412875"/>
            <a:ext cx="3152775" cy="4248150"/>
          </a:xfrm>
        </p:spPr>
      </p:pic>
      <p:pic>
        <p:nvPicPr>
          <p:cNvPr id="23555" name="Picture 5" descr="IMG_20191129_1616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1341438"/>
            <a:ext cx="3384550" cy="254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6" descr="IMG_20191129_16160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4300" y="3573463"/>
            <a:ext cx="3384550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119563" y="6184900"/>
            <a:ext cx="369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3300"/>
                </a:solidFill>
              </a:rPr>
              <a:t>Книги в школьную библиотеку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503238"/>
          </a:xfrm>
        </p:spPr>
        <p:txBody>
          <a:bodyPr/>
          <a:lstStyle/>
          <a:p>
            <a:r>
              <a:rPr lang="ru-RU" sz="3200" b="1" smtClean="0">
                <a:solidFill>
                  <a:srgbClr val="000066"/>
                </a:solidFill>
                <a:latin typeface="Times New Roman" pitchFamily="18" charset="0"/>
              </a:rPr>
              <a:t>Изготовление бумаги в домашних условиях</a:t>
            </a:r>
          </a:p>
        </p:txBody>
      </p:sp>
      <p:pic>
        <p:nvPicPr>
          <p:cNvPr id="25602" name="Picture 4" descr="IMG-20191130-WA000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940425" y="3716338"/>
            <a:ext cx="2686050" cy="2009775"/>
          </a:xfrm>
        </p:spPr>
      </p:pic>
      <p:pic>
        <p:nvPicPr>
          <p:cNvPr id="25603" name="Picture 5" descr="IMG-20191130-WA004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55875" y="1484313"/>
            <a:ext cx="1871663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6" descr="IMG-20191130-WA008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3850" y="1412875"/>
            <a:ext cx="2016125" cy="152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7" descr="IMG-20191130-WA0048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643438" y="1412875"/>
            <a:ext cx="1944687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8" descr="IMG-20191130-WA0064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948488" y="1341438"/>
            <a:ext cx="1579562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9" descr="IMG-20191130-WA0025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179388" y="3860800"/>
            <a:ext cx="140493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10" descr="IMG-20191130-WA0027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1835150" y="3860800"/>
            <a:ext cx="1406525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11" descr="IMG-20191130-WA0029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3492500" y="3933825"/>
            <a:ext cx="2232025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0066"/>
                </a:solidFill>
                <a:latin typeface="Times New Roman" pitchFamily="18" charset="0"/>
              </a:rPr>
              <a:t>Итоги акции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>
                <a:solidFill>
                  <a:srgbClr val="000066"/>
                </a:solidFill>
                <a:latin typeface="Times New Roman" pitchFamily="18" charset="0"/>
              </a:rPr>
              <a:t>В ходе акции было собрано 4624кг макулатуры на сумму 12333 рубля.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solidFill>
                  <a:srgbClr val="000066"/>
                </a:solidFill>
                <a:latin typeface="Times New Roman" pitchFamily="18" charset="0"/>
              </a:rPr>
              <a:t>Сохранили  46  деревьев.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solidFill>
                  <a:srgbClr val="000066"/>
                </a:solidFill>
                <a:latin typeface="Times New Roman" pitchFamily="18" charset="0"/>
              </a:rPr>
              <a:t>Приобрели детскую литературу в школьную библиотеку в количестве 35 шт.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solidFill>
                  <a:srgbClr val="000066"/>
                </a:solidFill>
                <a:latin typeface="Times New Roman" pitchFamily="18" charset="0"/>
              </a:rPr>
              <a:t>Канцелярские товары.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solidFill>
                  <a:srgbClr val="000066"/>
                </a:solidFill>
                <a:latin typeface="Times New Roman" pitchFamily="18" charset="0"/>
              </a:rPr>
              <a:t>Строительный материал для косметического ремонта в школьной библиотеке.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solidFill>
                  <a:srgbClr val="000066"/>
                </a:solidFill>
                <a:latin typeface="Times New Roman" pitchFamily="18" charset="0"/>
              </a:rPr>
              <a:t>Организован постоянный пункт приёма макулатуры</a:t>
            </a:r>
            <a:r>
              <a:rPr lang="ru-RU" smtClean="0">
                <a:solidFill>
                  <a:srgbClr val="0033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92150"/>
            <a:ext cx="8229600" cy="563245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5400" b="1" smtClean="0">
                <a:solidFill>
                  <a:srgbClr val="003300"/>
                </a:solidFill>
                <a:latin typeface="Times New Roman" pitchFamily="18" charset="0"/>
              </a:rPr>
              <a:t>«Собери макулатуру – </a:t>
            </a:r>
          </a:p>
          <a:p>
            <a:pPr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5400" b="1" smtClean="0">
                <a:solidFill>
                  <a:srgbClr val="003300"/>
                </a:solidFill>
                <a:latin typeface="Times New Roman" pitchFamily="18" charset="0"/>
              </a:rPr>
              <a:t>сохрани дерево!»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5400" b="1" smtClean="0">
              <a:solidFill>
                <a:srgbClr val="003300"/>
              </a:solidFill>
              <a:latin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4400" smtClean="0">
              <a:latin typeface="Times New Roman" pitchFamily="18" charset="0"/>
            </a:endParaRPr>
          </a:p>
        </p:txBody>
      </p:sp>
      <p:pic>
        <p:nvPicPr>
          <p:cNvPr id="30723" name="Рисунок 10" descr="http://cs624225.vk.me/v624225931/374f9/R1OVTYkScs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2565400"/>
            <a:ext cx="5040312" cy="371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0066"/>
                </a:solidFill>
                <a:latin typeface="Times New Roman" pitchFamily="18" charset="0"/>
              </a:rPr>
              <a:t>Акция «Бумажный бум»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468313" y="1989138"/>
            <a:ext cx="4319587" cy="438943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400" b="1" smtClean="0">
                <a:solidFill>
                  <a:srgbClr val="000066"/>
                </a:solidFill>
                <a:latin typeface="Times New Roman" pitchFamily="18" charset="0"/>
              </a:rPr>
              <a:t>Для приёма макулатуры в школе организован постоянно действующий пункт приёма</a:t>
            </a:r>
            <a:r>
              <a:rPr lang="ru-RU" b="1" smtClean="0"/>
              <a:t> </a:t>
            </a:r>
          </a:p>
        </p:txBody>
      </p:sp>
      <p:pic>
        <p:nvPicPr>
          <p:cNvPr id="26627" name="Picture 6"/>
          <p:cNvPicPr>
            <a:picLocks noChangeAspect="1" noChangeArrowheads="1"/>
          </p:cNvPicPr>
          <p:nvPr/>
        </p:nvPicPr>
        <p:blipFill>
          <a:blip r:embed="rId2" cstate="email">
            <a:lum bright="-6000" contrast="12000"/>
          </a:blip>
          <a:srcRect/>
          <a:stretch>
            <a:fillRect/>
          </a:stretch>
        </p:blipFill>
        <p:spPr bwMode="auto">
          <a:xfrm>
            <a:off x="4859338" y="1773238"/>
            <a:ext cx="3719512" cy="466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Рисунок 16" descr="http://sch140.minsk.edu.by/sm_full.aspx?guid=966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549275"/>
            <a:ext cx="8642350" cy="5484813"/>
          </a:xfrm>
          <a:noFill/>
          <a:ln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C:\Users\Татьяна\Desktop\фото сад\1 сентября\cd0e14.jpg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052513"/>
            <a:ext cx="8569325" cy="1800225"/>
          </a:xfrm>
        </p:spPr>
      </p:pic>
      <p:pic>
        <p:nvPicPr>
          <p:cNvPr id="27650" name="Объект 4"/>
          <p:cNvPicPr>
            <a:picLocks noGrp="1" noChangeAspect="1"/>
          </p:cNvPicPr>
          <p:nvPr>
            <p:ph type="body"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1763713" y="3213100"/>
            <a:ext cx="5829300" cy="315277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68313" y="1646238"/>
            <a:ext cx="8351837" cy="332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/>
            <a:r>
              <a:rPr lang="ru-RU" sz="3200" b="1" i="1">
                <a:solidFill>
                  <a:srgbClr val="000066"/>
                </a:solidFill>
              </a:rPr>
              <a:t>Актуальность</a:t>
            </a:r>
          </a:p>
          <a:p>
            <a:pPr indent="450850" algn="ctr"/>
            <a:endParaRPr lang="ru-RU" sz="3600">
              <a:solidFill>
                <a:srgbClr val="000066"/>
              </a:solidFill>
            </a:endParaRPr>
          </a:p>
          <a:p>
            <a:pPr indent="450850" eaLnBrk="0" hangingPunct="0"/>
            <a:r>
              <a:rPr lang="ru-RU" sz="3600">
                <a:solidFill>
                  <a:srgbClr val="000066"/>
                </a:solidFill>
                <a:cs typeface="Times New Roman" pitchFamily="18" charset="0"/>
              </a:rPr>
              <a:t>В нашем сельском поселении  не ведется сбор и переработка бумажного сырья, соответственно, теряется ценный ресурс.</a:t>
            </a:r>
            <a:r>
              <a:rPr lang="ru-RU" sz="3600">
                <a:solidFill>
                  <a:srgbClr val="138677"/>
                </a:solidFill>
                <a:cs typeface="Times New Roman" pitchFamily="18" charset="0"/>
              </a:rPr>
              <a:t> </a:t>
            </a:r>
            <a:endParaRPr lang="ru-RU" sz="3600">
              <a:solidFill>
                <a:srgbClr val="13867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8313" y="1604963"/>
            <a:ext cx="82804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ctr"/>
            <a:r>
              <a:rPr lang="ru-RU" sz="3200" b="1" i="1" u="sng">
                <a:solidFill>
                  <a:srgbClr val="000066"/>
                </a:solidFill>
                <a:cs typeface="Times New Roman" pitchFamily="18" charset="0"/>
              </a:rPr>
              <a:t>Цель проекта:</a:t>
            </a:r>
            <a:endParaRPr lang="ru-RU" sz="3200" i="1">
              <a:solidFill>
                <a:srgbClr val="000066"/>
              </a:solidFill>
            </a:endParaRPr>
          </a:p>
          <a:p>
            <a:pPr indent="342900" algn="ctr" eaLnBrk="0" hangingPunct="0"/>
            <a:r>
              <a:rPr lang="ru-RU" sz="3200">
                <a:solidFill>
                  <a:srgbClr val="000066"/>
                </a:solidFill>
                <a:cs typeface="Times New Roman" pitchFamily="18" charset="0"/>
              </a:rPr>
              <a:t>Привлечь внимание школьников </a:t>
            </a:r>
          </a:p>
          <a:p>
            <a:pPr indent="342900" algn="ctr" eaLnBrk="0" hangingPunct="0"/>
            <a:r>
              <a:rPr lang="ru-RU" sz="3200">
                <a:solidFill>
                  <a:srgbClr val="000066"/>
                </a:solidFill>
                <a:cs typeface="Times New Roman" pitchFamily="18" charset="0"/>
              </a:rPr>
              <a:t>к важности сбора макулатуры</a:t>
            </a:r>
            <a:r>
              <a:rPr lang="ru-RU" sz="3200">
                <a:solidFill>
                  <a:srgbClr val="003300"/>
                </a:solidFill>
                <a:cs typeface="Times New Roman" pitchFamily="18" charset="0"/>
              </a:rPr>
              <a:t>.</a:t>
            </a:r>
            <a:r>
              <a:rPr lang="ru-RU" sz="3600">
                <a:solidFill>
                  <a:srgbClr val="003300"/>
                </a:solidFill>
                <a:cs typeface="Times New Roman" pitchFamily="18" charset="0"/>
              </a:rPr>
              <a:t> </a:t>
            </a:r>
            <a:endParaRPr lang="ru-RU" sz="3600">
              <a:solidFill>
                <a:srgbClr val="003300"/>
              </a:solidFill>
              <a:latin typeface="Times New Roman" pitchFamily="18" charset="0"/>
            </a:endParaRPr>
          </a:p>
          <a:p>
            <a:pPr indent="342900" eaLnBrk="0" hangingPunct="0"/>
            <a:endParaRPr lang="ru-RU" sz="360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68313" y="1138238"/>
            <a:ext cx="8351837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6700" indent="-266700" algn="ctr"/>
            <a:r>
              <a:rPr lang="ru-RU" sz="3200" b="1" i="1">
                <a:solidFill>
                  <a:srgbClr val="000066"/>
                </a:solidFill>
                <a:cs typeface="Times New Roman" pitchFamily="18" charset="0"/>
              </a:rPr>
              <a:t>Задачи проекта:</a:t>
            </a:r>
          </a:p>
          <a:p>
            <a:pPr marL="266700" indent="-266700" algn="ctr"/>
            <a:endParaRPr lang="ru-RU" sz="3200" i="1">
              <a:solidFill>
                <a:srgbClr val="000066"/>
              </a:solidFill>
            </a:endParaRPr>
          </a:p>
          <a:p>
            <a:pPr marL="266700" indent="-266700"/>
            <a:r>
              <a:rPr lang="ru-RU" sz="2400" b="1">
                <a:solidFill>
                  <a:srgbClr val="000066"/>
                </a:solidFill>
                <a:latin typeface="Times New Roman" pitchFamily="18" charset="0"/>
              </a:rPr>
              <a:t>1. Собрать информацию по теме.</a:t>
            </a:r>
          </a:p>
          <a:p>
            <a:pPr marL="266700" indent="-266700"/>
            <a:r>
              <a:rPr lang="ru-RU" sz="2400" b="1">
                <a:solidFill>
                  <a:srgbClr val="000066"/>
                </a:solidFill>
                <a:latin typeface="Times New Roman" pitchFamily="18" charset="0"/>
              </a:rPr>
              <a:t>2. Провести опрос учащихся по проблеме.</a:t>
            </a:r>
          </a:p>
          <a:p>
            <a:pPr marL="266700" indent="-266700"/>
            <a:r>
              <a:rPr lang="ru-RU" sz="2400" b="1">
                <a:solidFill>
                  <a:srgbClr val="000066"/>
                </a:solidFill>
                <a:latin typeface="Times New Roman" pitchFamily="18" charset="0"/>
              </a:rPr>
              <a:t>3.Организовать сбор и сдачу макулатуры.</a:t>
            </a:r>
          </a:p>
          <a:p>
            <a:pPr marL="266700" indent="-266700"/>
            <a:r>
              <a:rPr lang="ru-RU" sz="2400" b="1">
                <a:solidFill>
                  <a:srgbClr val="000066"/>
                </a:solidFill>
                <a:latin typeface="Times New Roman" pitchFamily="18" charset="0"/>
              </a:rPr>
              <a:t>4.Подвести итоги акции: подсчитать, сколько деревьев мы смогли спасти.</a:t>
            </a:r>
          </a:p>
          <a:p>
            <a:pPr marL="266700" indent="-266700"/>
            <a:r>
              <a:rPr lang="ru-RU" sz="2400" b="1">
                <a:solidFill>
                  <a:srgbClr val="000066"/>
                </a:solidFill>
                <a:latin typeface="Times New Roman" pitchFamily="18" charset="0"/>
              </a:rPr>
              <a:t>5.Закупить на собранные деньги детскую литературу, материал для косметического ремонта и канцелярские товары для школьной библиотеки</a:t>
            </a:r>
            <a:r>
              <a:rPr lang="ru-RU" sz="2400">
                <a:solidFill>
                  <a:srgbClr val="000066"/>
                </a:solidFill>
                <a:latin typeface="Times New Roman" pitchFamily="18" charset="0"/>
              </a:rPr>
              <a:t>.</a:t>
            </a:r>
            <a:r>
              <a:rPr lang="ru-RU" sz="2400">
                <a:solidFill>
                  <a:srgbClr val="003300"/>
                </a:solidFill>
                <a:latin typeface="Times New Roman" pitchFamily="18" charset="0"/>
              </a:rPr>
              <a:t> </a:t>
            </a:r>
            <a:endParaRPr lang="ru-RU" sz="240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indent="-266700" eaLnBrk="0" hangingPunct="0"/>
            <a:endParaRPr lang="ru-RU" sz="240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92125"/>
          </a:xfrm>
        </p:spPr>
        <p:txBody>
          <a:bodyPr/>
          <a:lstStyle/>
          <a:p>
            <a:r>
              <a:rPr lang="ru-RU" sz="3200" b="1" i="1" smtClean="0">
                <a:solidFill>
                  <a:srgbClr val="000066"/>
                </a:solidFill>
                <a:latin typeface="Times New Roman" pitchFamily="18" charset="0"/>
              </a:rPr>
              <a:t>Гипотеза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5056187"/>
          </a:xfrm>
        </p:spPr>
        <p:txBody>
          <a:bodyPr/>
          <a:lstStyle/>
          <a:p>
            <a:r>
              <a:rPr lang="ru-RU" b="1" smtClean="0">
                <a:solidFill>
                  <a:srgbClr val="000066"/>
                </a:solidFill>
                <a:latin typeface="Times New Roman" pitchFamily="18" charset="0"/>
              </a:rPr>
              <a:t>Мы предположили, что использование макулатуры в качестве вторичного сырья помогает сохранить лесные ресурсы.</a:t>
            </a:r>
          </a:p>
          <a:p>
            <a:endParaRPr lang="ru-RU" b="1" smtClean="0">
              <a:solidFill>
                <a:srgbClr val="000066"/>
              </a:solidFill>
              <a:latin typeface="Times New Roman" pitchFamily="18" charset="0"/>
            </a:endParaRPr>
          </a:p>
        </p:txBody>
      </p:sp>
      <p:pic>
        <p:nvPicPr>
          <p:cNvPr id="16387" name="Рисунок 16" descr="http://sch140.minsk.edu.by/sm_full.aspx?guid=96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2698750"/>
            <a:ext cx="7489825" cy="394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smtClean="0">
                <a:solidFill>
                  <a:srgbClr val="000066"/>
                </a:solidFill>
                <a:latin typeface="Times New Roman" pitchFamily="18" charset="0"/>
              </a:rPr>
              <a:t>Методы исследования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000" smtClean="0">
                <a:solidFill>
                  <a:srgbClr val="000066"/>
                </a:solidFill>
              </a:rPr>
              <a:t> </a:t>
            </a:r>
            <a:r>
              <a:rPr lang="ru-RU" sz="2000" b="1" smtClean="0">
                <a:solidFill>
                  <a:srgbClr val="000066"/>
                </a:solidFill>
                <a:latin typeface="Times New Roman" pitchFamily="18" charset="0"/>
              </a:rPr>
              <a:t>- метод анализа информации по теме работы;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2000" b="1" smtClean="0">
                <a:solidFill>
                  <a:srgbClr val="000066"/>
                </a:solidFill>
                <a:latin typeface="Times New Roman" pitchFamily="18" charset="0"/>
              </a:rPr>
              <a:t>анкетирование.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400" b="1" i="1" smtClean="0">
                <a:solidFill>
                  <a:srgbClr val="000066"/>
                </a:solidFill>
                <a:latin typeface="Times New Roman" pitchFamily="18" charset="0"/>
              </a:rPr>
              <a:t>Анкета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000" b="1" smtClean="0">
                <a:solidFill>
                  <a:srgbClr val="000066"/>
                </a:solidFill>
                <a:latin typeface="Times New Roman" pitchFamily="18" charset="0"/>
              </a:rPr>
              <a:t>1. Скапливаются ли в вашем доме ненужные газеты и журналы?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000" b="1" smtClean="0">
                <a:solidFill>
                  <a:srgbClr val="000066"/>
                </a:solidFill>
                <a:latin typeface="Times New Roman" pitchFamily="18" charset="0"/>
              </a:rPr>
              <a:t>2. Из чего изготавливают бумагу?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000" b="1" smtClean="0">
                <a:solidFill>
                  <a:srgbClr val="000066"/>
                </a:solidFill>
                <a:latin typeface="Times New Roman" pitchFamily="18" charset="0"/>
              </a:rPr>
              <a:t>4. Как в быту можно использовать старые газеты и журналы?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000" b="1" smtClean="0">
                <a:solidFill>
                  <a:srgbClr val="000066"/>
                </a:solidFill>
                <a:latin typeface="Times New Roman" pitchFamily="18" charset="0"/>
              </a:rPr>
              <a:t>5. Готовы ли Вы сдавать бумагу в макулатуру?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000" b="1" smtClean="0">
                <a:solidFill>
                  <a:srgbClr val="000066"/>
                </a:solidFill>
                <a:latin typeface="Times New Roman" pitchFamily="18" charset="0"/>
              </a:rPr>
              <a:t>6. Возникали ли у Вас ситуация, когда при генеральной уборке или ремонте надо было убрать ненужные книги или старые учебники?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000" b="1" smtClean="0">
                <a:solidFill>
                  <a:srgbClr val="000066"/>
                </a:solidFill>
                <a:latin typeface="Times New Roman" pitchFamily="18" charset="0"/>
              </a:rPr>
              <a:t>7. Как Вы решали подобную проблему?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000" b="1" smtClean="0">
                <a:solidFill>
                  <a:srgbClr val="000066"/>
                </a:solidFill>
                <a:latin typeface="Times New Roman" pitchFamily="18" charset="0"/>
              </a:rPr>
              <a:t>8.Собирали ли вы макулатуру?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000" b="1" smtClean="0">
                <a:solidFill>
                  <a:srgbClr val="000066"/>
                </a:solidFill>
                <a:latin typeface="Times New Roman" pitchFamily="18" charset="0"/>
              </a:rPr>
              <a:t>9.Знаете ли Вы, что 100 кг макулатуры спасают одно взрослое дерево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6588"/>
          </a:xfrm>
        </p:spPr>
        <p:txBody>
          <a:bodyPr/>
          <a:lstStyle/>
          <a:p>
            <a:r>
              <a:rPr lang="ru-RU" sz="3200" b="1" smtClean="0">
                <a:solidFill>
                  <a:srgbClr val="000066"/>
                </a:solidFill>
                <a:latin typeface="Times New Roman" pitchFamily="18" charset="0"/>
              </a:rPr>
              <a:t>Результаты исследования</a:t>
            </a:r>
          </a:p>
        </p:txBody>
      </p:sp>
      <p:pic>
        <p:nvPicPr>
          <p:cNvPr id="18434" name="Рисунок 16" descr="hello_html_53226b72.pn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2128838"/>
            <a:ext cx="8424862" cy="391477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704850"/>
            <a:ext cx="8229600" cy="779463"/>
          </a:xfrm>
        </p:spPr>
        <p:txBody>
          <a:bodyPr/>
          <a:lstStyle/>
          <a:p>
            <a:r>
              <a:rPr lang="en-US" sz="3200" b="1" smtClean="0">
                <a:solidFill>
                  <a:srgbClr val="000066"/>
                </a:solidFill>
                <a:latin typeface="Times New Roman" pitchFamily="18" charset="0"/>
                <a:sym typeface="Arial" charset="0"/>
              </a:rPr>
              <a:t>Что нам даёт переработка макулатуры?</a:t>
            </a:r>
            <a:endParaRPr lang="ru-RU" sz="3200" b="1" smtClean="0">
              <a:solidFill>
                <a:srgbClr val="000066"/>
              </a:solidFill>
              <a:latin typeface="Times New Roman" pitchFamily="18" charset="0"/>
              <a:sym typeface="Arial" charset="0"/>
            </a:endParaRP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28775"/>
            <a:ext cx="8229600" cy="4695825"/>
          </a:xfrm>
        </p:spPr>
        <p:txBody>
          <a:bodyPr/>
          <a:lstStyle/>
          <a:p>
            <a:r>
              <a:rPr lang="en-US" b="1" smtClean="0">
                <a:solidFill>
                  <a:srgbClr val="002060"/>
                </a:solidFill>
                <a:latin typeface="Times New Roman" pitchFamily="18" charset="0"/>
                <a:sym typeface="Arial" charset="0"/>
              </a:rPr>
              <a:t>При переработке макулатуры она получает вторую жизнь: из нее изготавливают гигиеническую продукцию, бумагу разных сортов, картон, она используется при производстве строительных материалов и т.д. Таким образом, уничтожается меньше деревьев и других ресурсов планеты.</a:t>
            </a:r>
            <a:endParaRPr lang="ru-RU" b="1" smtClean="0">
              <a:solidFill>
                <a:srgbClr val="002060"/>
              </a:solidFill>
              <a:latin typeface="Times New Roman" pitchFamily="18" charset="0"/>
              <a:sym typeface="Arial" charset="0"/>
            </a:endParaRPr>
          </a:p>
        </p:txBody>
      </p:sp>
      <p:pic>
        <p:nvPicPr>
          <p:cNvPr id="31748" name="Picture 2" descr="imgpreview?key=381131b3a72c7034&amp;mb=imgdb_preview_196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87900" y="4964113"/>
            <a:ext cx="2851150" cy="189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3" descr="brandonstreetstorage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47813" y="5013325"/>
            <a:ext cx="2214562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3">
      <a:dk1>
        <a:srgbClr val="7FD13B"/>
      </a:dk1>
      <a:lt1>
        <a:sysClr val="window" lastClr="FFFFFF"/>
      </a:lt1>
      <a:dk2>
        <a:srgbClr val="A7D6FF"/>
      </a:dk2>
      <a:lt2>
        <a:srgbClr val="D6ECFF"/>
      </a:lt2>
      <a:accent1>
        <a:srgbClr val="7FD13B"/>
      </a:accent1>
      <a:accent2>
        <a:srgbClr val="7FD13B"/>
      </a:accent2>
      <a:accent3>
        <a:srgbClr val="7FD13B"/>
      </a:accent3>
      <a:accent4>
        <a:srgbClr val="7FD13B"/>
      </a:accent4>
      <a:accent5>
        <a:srgbClr val="7FD13B"/>
      </a:accent5>
      <a:accent6>
        <a:srgbClr val="1AB39F"/>
      </a:accent6>
      <a:hlink>
        <a:srgbClr val="7FD13B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3">
    <a:dk1>
      <a:srgbClr val="7FD13B"/>
    </a:dk1>
    <a:lt1>
      <a:sysClr val="window" lastClr="FFFFFF"/>
    </a:lt1>
    <a:dk2>
      <a:srgbClr val="A7D6FF"/>
    </a:dk2>
    <a:lt2>
      <a:srgbClr val="D6ECFF"/>
    </a:lt2>
    <a:accent1>
      <a:srgbClr val="7FD13B"/>
    </a:accent1>
    <a:accent2>
      <a:srgbClr val="7FD13B"/>
    </a:accent2>
    <a:accent3>
      <a:srgbClr val="7FD13B"/>
    </a:accent3>
    <a:accent4>
      <a:srgbClr val="7FD13B"/>
    </a:accent4>
    <a:accent5>
      <a:srgbClr val="7FD13B"/>
    </a:accent5>
    <a:accent6>
      <a:srgbClr val="1AB39F"/>
    </a:accent6>
    <a:hlink>
      <a:srgbClr val="7FD13B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490</TotalTime>
  <Words>233</Words>
  <Application>Microsoft Office PowerPoint</Application>
  <PresentationFormat>Экран (4:3)</PresentationFormat>
  <Paragraphs>69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Слайд 1</vt:lpstr>
      <vt:lpstr>Слайд 2</vt:lpstr>
      <vt:lpstr>Слайд 3</vt:lpstr>
      <vt:lpstr>Слайд 4</vt:lpstr>
      <vt:lpstr>Слайд 5</vt:lpstr>
      <vt:lpstr>Гипотеза</vt:lpstr>
      <vt:lpstr>Методы исследования</vt:lpstr>
      <vt:lpstr>Результаты исследования</vt:lpstr>
      <vt:lpstr>Что нам даёт переработка макулатуры?</vt:lpstr>
      <vt:lpstr>Вторичная переработка бумаги </vt:lpstr>
      <vt:lpstr>Пункты приёма макулатуры г.Оренбург, </vt:lpstr>
      <vt:lpstr>Слайд 12</vt:lpstr>
      <vt:lpstr>Конкур детского рисунка  «Лес- наше богатство»</vt:lpstr>
      <vt:lpstr>Просмотр документального фильма о переработке бумаги</vt:lpstr>
      <vt:lpstr>Акция состоялась  с 1 апреля по 30 апреля 2019 года. </vt:lpstr>
      <vt:lpstr>       В течение месяца дети и их родители приносили в школу макулатуру</vt:lpstr>
      <vt:lpstr>В результате было собрано 4624 кг. макулатуры на сумму 12 тыс.333 рубля.</vt:lpstr>
      <vt:lpstr>Изготовление бумаги в домашних условиях</vt:lpstr>
      <vt:lpstr>Итоги акции</vt:lpstr>
      <vt:lpstr>Акция «Бумажный бум»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УЧИТЕЛЯ</dc:creator>
  <cp:lastModifiedBy>Ильдар</cp:lastModifiedBy>
  <cp:revision>87</cp:revision>
  <dcterms:created xsi:type="dcterms:W3CDTF">2016-02-18T11:29:33Z</dcterms:created>
  <dcterms:modified xsi:type="dcterms:W3CDTF">2022-06-06T12:35:37Z</dcterms:modified>
</cp:coreProperties>
</file>