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8"/>
  </p:notesMasterIdLst>
  <p:sldIdLst>
    <p:sldId id="282" r:id="rId2"/>
    <p:sldId id="260" r:id="rId3"/>
    <p:sldId id="287" r:id="rId4"/>
    <p:sldId id="258" r:id="rId5"/>
    <p:sldId id="288" r:id="rId6"/>
    <p:sldId id="289" r:id="rId7"/>
    <p:sldId id="293" r:id="rId8"/>
    <p:sldId id="267" r:id="rId9"/>
    <p:sldId id="290" r:id="rId10"/>
    <p:sldId id="291" r:id="rId11"/>
    <p:sldId id="292" r:id="rId12"/>
    <p:sldId id="261" r:id="rId13"/>
    <p:sldId id="294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97" r:id="rId26"/>
    <p:sldId id="285" r:id="rId27"/>
    <p:sldId id="315" r:id="rId28"/>
    <p:sldId id="283" r:id="rId29"/>
    <p:sldId id="295" r:id="rId30"/>
    <p:sldId id="296" r:id="rId31"/>
    <p:sldId id="298" r:id="rId32"/>
    <p:sldId id="284" r:id="rId33"/>
    <p:sldId id="299" r:id="rId34"/>
    <p:sldId id="286" r:id="rId35"/>
    <p:sldId id="300" r:id="rId36"/>
    <p:sldId id="301" r:id="rId37"/>
    <p:sldId id="302" r:id="rId38"/>
    <p:sldId id="303" r:id="rId39"/>
    <p:sldId id="304" r:id="rId40"/>
    <p:sldId id="305" r:id="rId41"/>
    <p:sldId id="308" r:id="rId42"/>
    <p:sldId id="309" r:id="rId43"/>
    <p:sldId id="306" r:id="rId44"/>
    <p:sldId id="314" r:id="rId45"/>
    <p:sldId id="310" r:id="rId46"/>
    <p:sldId id="311" r:id="rId47"/>
  </p:sldIdLst>
  <p:sldSz cx="12192000" cy="6858000"/>
  <p:notesSz cx="6797675" cy="99266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7" d="100"/>
          <a:sy n="77" d="100"/>
        </p:scale>
        <p:origin x="-438" y="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" name="Shape 31"/>
          <p:cNvSpPr>
            <a:spLocks noGrp="1"/>
          </p:cNvSpPr>
          <p:nvPr>
            <p:ph type="body" sz="quarter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56806436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1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473620" y="6221731"/>
            <a:ext cx="263980" cy="269239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3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араллелограмм 6"/>
          <p:cNvSpPr/>
          <p:nvPr/>
        </p:nvSpPr>
        <p:spPr>
          <a:xfrm rot="18919285">
            <a:off x="-547867" y="792195"/>
            <a:ext cx="1846767" cy="7687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9017" y="0"/>
                </a:lnTo>
                <a:lnTo>
                  <a:pt x="21600" y="0"/>
                </a:lnTo>
                <a:lnTo>
                  <a:pt x="12583" y="21600"/>
                </a:ln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pic>
        <p:nvPicPr>
          <p:cNvPr id="3" name="Рисунок 9" descr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0605" y="258760"/>
            <a:ext cx="1675732" cy="626612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104900" y="365125"/>
            <a:ext cx="8053614" cy="9175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5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746500" y="6362700"/>
            <a:ext cx="343901" cy="358138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 algn="r">
              <a:defRPr>
                <a:solidFill>
                  <a:srgbClr val="FF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1pPr>
      <a:lvl2pPr marL="714375" marR="0" indent="-257175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2pPr>
      <a:lvl3pPr marL="1208314" marR="0" indent="-293914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3pPr>
      <a:lvl4pPr marL="1714500" marR="0" indent="-3429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4pPr>
      <a:lvl5pPr marL="2171700" marR="0" indent="-3429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5pPr>
      <a:lvl6pPr marL="2514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6pPr>
      <a:lvl7pPr marL="29718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7pPr>
      <a:lvl8pPr marL="34290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8pPr>
      <a:lvl9pPr marL="38862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Заголовок 1"/>
          <p:cNvSpPr txBox="1">
            <a:spLocks noGrp="1"/>
          </p:cNvSpPr>
          <p:nvPr>
            <p:ph type="ctrTitle"/>
          </p:nvPr>
        </p:nvSpPr>
        <p:spPr>
          <a:xfrm>
            <a:off x="1856014" y="3182523"/>
            <a:ext cx="9309101" cy="1652549"/>
          </a:xfrm>
          <a:prstGeom prst="rect">
            <a:avLst/>
          </a:prstGeom>
        </p:spPr>
        <p:txBody>
          <a:bodyPr anchor="t">
            <a:normAutofit fontScale="90000"/>
          </a:bodyPr>
          <a:lstStyle>
            <a:lvl1pPr algn="l">
              <a:defRPr sz="3200"/>
            </a:lvl1pPr>
          </a:lstStyle>
          <a:p>
            <a:r>
              <a:rPr lang="ru-RU" dirty="0" smtClean="0"/>
              <a:t>Создание и обеспечение функционирования </a:t>
            </a:r>
            <a:r>
              <a:rPr lang="ru-RU" dirty="0"/>
              <a:t>ц</a:t>
            </a:r>
            <a:r>
              <a:rPr dirty="0" err="1" smtClean="0"/>
              <a:t>ентров</a:t>
            </a:r>
            <a:r>
              <a:rPr dirty="0" smtClean="0"/>
              <a:t> </a:t>
            </a:r>
            <a:r>
              <a:rPr dirty="0"/>
              <a:t>образования </a:t>
            </a:r>
            <a:r>
              <a:rPr dirty="0" err="1"/>
              <a:t>цифрового</a:t>
            </a:r>
            <a:r>
              <a:rPr dirty="0"/>
              <a:t> и </a:t>
            </a:r>
            <a:r>
              <a:rPr dirty="0" err="1"/>
              <a:t>гуманитарного</a:t>
            </a:r>
            <a:r>
              <a:rPr dirty="0"/>
              <a:t> </a:t>
            </a:r>
            <a:r>
              <a:rPr dirty="0" err="1"/>
              <a:t>профилей</a:t>
            </a:r>
            <a:r>
              <a:rPr dirty="0"/>
              <a:t> «</a:t>
            </a:r>
            <a:r>
              <a:rPr dirty="0" err="1"/>
              <a:t>Точка</a:t>
            </a:r>
            <a:r>
              <a:rPr dirty="0"/>
              <a:t> </a:t>
            </a:r>
            <a:r>
              <a:rPr dirty="0" err="1"/>
              <a:t>роста</a:t>
            </a:r>
            <a:r>
              <a:rPr dirty="0"/>
              <a:t>» </a:t>
            </a:r>
            <a:r>
              <a:rPr lang="ru-RU" dirty="0"/>
              <a:t>в 2020 </a:t>
            </a:r>
            <a:r>
              <a:rPr lang="ru-RU" dirty="0" smtClean="0"/>
              <a:t>году в Оренбургской области</a:t>
            </a:r>
            <a:endParaRPr dirty="0"/>
          </a:p>
        </p:txBody>
      </p:sp>
      <p:grpSp>
        <p:nvGrpSpPr>
          <p:cNvPr id="37" name="Группа 9"/>
          <p:cNvGrpSpPr/>
          <p:nvPr/>
        </p:nvGrpSpPr>
        <p:grpSpPr>
          <a:xfrm>
            <a:off x="5711947" y="5407387"/>
            <a:ext cx="6050054" cy="1095945"/>
            <a:chOff x="-1583274" y="-1"/>
            <a:chExt cx="6050053" cy="1095944"/>
          </a:xfrm>
        </p:grpSpPr>
        <p:pic>
          <p:nvPicPr>
            <p:cNvPr id="34" name="Рисунок 3" descr="Рисунок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-1583274" y="113666"/>
              <a:ext cx="1845977" cy="97370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6" name="Рисунок 5" descr="Рисунок 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79354" y="-1"/>
              <a:ext cx="987425" cy="10959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38" name="Рисунок 8" descr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50431" y="413700"/>
            <a:ext cx="5674736" cy="2106343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Параллелограмм 10"/>
          <p:cNvSpPr/>
          <p:nvPr/>
        </p:nvSpPr>
        <p:spPr>
          <a:xfrm rot="18919285">
            <a:off x="-1047360" y="4355574"/>
            <a:ext cx="3536020" cy="1471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9017" y="0"/>
                </a:lnTo>
                <a:lnTo>
                  <a:pt x="21600" y="0"/>
                </a:lnTo>
                <a:lnTo>
                  <a:pt x="12583" y="21600"/>
                </a:ln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9" name="Рисунок 8" descr="Изображение выглядит как бутылка, красный, знак, автобус&#10;&#10;Автоматически созданное описание">
            <a:extLst>
              <a:ext uri="{FF2B5EF4-FFF2-40B4-BE49-F238E27FC236}">
                <a16:creationId xmlns:a16="http://schemas.microsoft.com/office/drawing/2014/main" xmlns="" id="{7FD70150-D819-46C5-AFC8-7261D26BB71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0213" y="5762731"/>
            <a:ext cx="2480282" cy="73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2733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2969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9812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7"/>
          <p:cNvSpPr txBox="1">
            <a:spLocks noGrp="1"/>
          </p:cNvSpPr>
          <p:nvPr>
            <p:ph type="sldNum" sz="quarter" idx="4294967295"/>
          </p:nvPr>
        </p:nvSpPr>
        <p:spPr>
          <a:xfrm>
            <a:off x="11866380" y="6362698"/>
            <a:ext cx="224020" cy="35813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  <p:sp>
        <p:nvSpPr>
          <p:cNvPr id="57" name="Заголовок 1"/>
          <p:cNvSpPr txBox="1">
            <a:spLocks noGrp="1"/>
          </p:cNvSpPr>
          <p:nvPr>
            <p:ph type="title"/>
          </p:nvPr>
        </p:nvSpPr>
        <p:spPr>
          <a:xfrm>
            <a:off x="1104900" y="278038"/>
            <a:ext cx="8053614" cy="91757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t>Дорожная карта 2020</a:t>
            </a:r>
          </a:p>
        </p:txBody>
      </p:sp>
      <p:graphicFrame>
        <p:nvGraphicFramePr>
          <p:cNvPr id="58" name="Таблица 3"/>
          <p:cNvGraphicFramePr/>
          <p:nvPr>
            <p:extLst>
              <p:ext uri="{D42A27DB-BD31-4B8C-83A1-F6EECF244321}">
                <p14:modId xmlns:p14="http://schemas.microsoft.com/office/powerpoint/2010/main" val="571830781"/>
              </p:ext>
            </p:extLst>
          </p:nvPr>
        </p:nvGraphicFramePr>
        <p:xfrm>
          <a:off x="523009" y="1526544"/>
          <a:ext cx="11223487" cy="5097951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3799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300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903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68734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3583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9258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1000"/>
                        </a:spcBef>
                      </a:pPr>
                      <a:r>
                        <a:rPr sz="14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№</a:t>
                      </a: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1000"/>
                        </a:spcBef>
                      </a:pPr>
                      <a:r>
                        <a:rPr sz="1400">
                          <a:solidFill>
                            <a:srgbClr val="FFFFFF"/>
                          </a:solidFill>
                          <a:sym typeface="Helvetica"/>
                        </a:rPr>
                        <a:t>Наименование мероприятия</a:t>
                      </a: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1000"/>
                        </a:spcBef>
                      </a:pPr>
                      <a:r>
                        <a:rPr sz="1400">
                          <a:solidFill>
                            <a:srgbClr val="FFFFFF"/>
                          </a:solidFill>
                          <a:sym typeface="Helvetica"/>
                        </a:rPr>
                        <a:t>Ответственный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1000"/>
                        </a:spcBef>
                      </a:pPr>
                      <a:r>
                        <a:rPr sz="1400">
                          <a:solidFill>
                            <a:srgbClr val="FFFFFF"/>
                          </a:solidFill>
                          <a:sym typeface="Helvetica"/>
                        </a:rPr>
                        <a:t>Результат </a:t>
                      </a: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1000"/>
                        </a:spcBef>
                      </a:pPr>
                      <a:r>
                        <a:rPr sz="1400">
                          <a:solidFill>
                            <a:srgbClr val="FFFFFF"/>
                          </a:solidFill>
                          <a:sym typeface="Helvetica"/>
                        </a:rPr>
                        <a:t>Срок</a:t>
                      </a: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6328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sz="14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Bef>
                          <a:spcPts val="1000"/>
                        </a:spcBef>
                      </a:pPr>
                      <a:r>
                        <a:rPr sz="1400" dirty="0" err="1">
                          <a:sym typeface="Helvetica"/>
                        </a:rPr>
                        <a:t>Утвержден</a:t>
                      </a:r>
                      <a:r>
                        <a:rPr sz="1400" dirty="0">
                          <a:sym typeface="Helvetica"/>
                        </a:rPr>
                        <a:t> </a:t>
                      </a:r>
                      <a:r>
                        <a:rPr sz="1400" dirty="0" err="1">
                          <a:sym typeface="Helvetica"/>
                        </a:rPr>
                        <a:t>инфраструктурный</a:t>
                      </a:r>
                      <a:r>
                        <a:rPr sz="1400" dirty="0">
                          <a:sym typeface="Helvetica"/>
                        </a:rPr>
                        <a:t> </a:t>
                      </a:r>
                      <a:r>
                        <a:rPr sz="1400" dirty="0" err="1">
                          <a:sym typeface="Helvetica"/>
                        </a:rPr>
                        <a:t>лист</a:t>
                      </a:r>
                      <a:endParaRPr sz="1400" dirty="0">
                        <a:sym typeface="Helvetica"/>
                      </a:endParaRP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1000"/>
                        </a:spcBef>
                      </a:pPr>
                      <a:r>
                        <a:rPr sz="1400" dirty="0" err="1">
                          <a:sym typeface="Helvetica"/>
                        </a:rPr>
                        <a:t>Региональный</a:t>
                      </a:r>
                      <a:r>
                        <a:rPr sz="1400" dirty="0">
                          <a:sym typeface="Helvetica"/>
                        </a:rPr>
                        <a:t> </a:t>
                      </a:r>
                      <a:r>
                        <a:rPr sz="1400" dirty="0" err="1">
                          <a:sym typeface="Helvetica"/>
                        </a:rPr>
                        <a:t>координатор</a:t>
                      </a:r>
                      <a:r>
                        <a:rPr sz="1400" dirty="0">
                          <a:sym typeface="Helvetica"/>
                        </a:rPr>
                        <a:t>, </a:t>
                      </a:r>
                      <a:r>
                        <a:rPr sz="1400" dirty="0" err="1">
                          <a:sym typeface="Helvetica"/>
                        </a:rPr>
                        <a:t>федеральный</a:t>
                      </a:r>
                      <a:r>
                        <a:rPr sz="1400" dirty="0">
                          <a:sym typeface="Helvetica"/>
                        </a:rPr>
                        <a:t> </a:t>
                      </a:r>
                      <a:r>
                        <a:rPr sz="1400" dirty="0" err="1">
                          <a:sym typeface="Helvetica"/>
                        </a:rPr>
                        <a:t>оператор</a:t>
                      </a:r>
                      <a:r>
                        <a:rPr sz="1400" dirty="0">
                          <a:sym typeface="Helvetica"/>
                        </a:rPr>
                        <a:t> 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Bef>
                          <a:spcPts val="1000"/>
                        </a:spcBef>
                      </a:pPr>
                      <a:r>
                        <a:rPr sz="1400" dirty="0" err="1">
                          <a:sym typeface="Helvetica"/>
                        </a:rPr>
                        <a:t>Письмо</a:t>
                      </a:r>
                      <a:r>
                        <a:rPr sz="1400" dirty="0">
                          <a:sym typeface="Helvetica"/>
                        </a:rPr>
                        <a:t> РОИВ </a:t>
                      </a: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1000"/>
                        </a:spcBef>
                      </a:pPr>
                      <a:r>
                        <a:rPr sz="1400" dirty="0">
                          <a:sym typeface="Helvetica"/>
                        </a:rPr>
                        <a:t>  </a:t>
                      </a:r>
                      <a:r>
                        <a:rPr sz="1400" dirty="0" err="1">
                          <a:sym typeface="Helvetica"/>
                        </a:rPr>
                        <a:t>Согласно</a:t>
                      </a:r>
                      <a:r>
                        <a:rPr sz="1400" dirty="0">
                          <a:sym typeface="Helvetica"/>
                        </a:rPr>
                        <a:t> </a:t>
                      </a:r>
                      <a:r>
                        <a:rPr sz="1400" dirty="0" err="1">
                          <a:sym typeface="Helvetica"/>
                        </a:rPr>
                        <a:t>отдельному</a:t>
                      </a:r>
                      <a:r>
                        <a:rPr sz="1400" dirty="0">
                          <a:sym typeface="Helvetica"/>
                        </a:rPr>
                        <a:t> </a:t>
                      </a:r>
                      <a:r>
                        <a:rPr sz="1400" dirty="0" err="1">
                          <a:sym typeface="Helvetica"/>
                        </a:rPr>
                        <a:t>графику</a:t>
                      </a:r>
                      <a:endParaRPr sz="1400" dirty="0">
                        <a:sym typeface="Helvetica"/>
                      </a:endParaRP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1958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7 </a:t>
                      </a: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Bef>
                          <a:spcPts val="1000"/>
                        </a:spcBef>
                      </a:pPr>
                      <a:r>
                        <a:rPr sz="1400" dirty="0" err="1">
                          <a:sym typeface="Helvetica"/>
                        </a:rPr>
                        <a:t>Представлена</a:t>
                      </a:r>
                      <a:r>
                        <a:rPr sz="1400" dirty="0">
                          <a:sym typeface="Helvetica"/>
                        </a:rPr>
                        <a:t> </a:t>
                      </a:r>
                      <a:r>
                        <a:rPr sz="1400" dirty="0" err="1">
                          <a:sym typeface="Helvetica"/>
                        </a:rPr>
                        <a:t>информация</a:t>
                      </a:r>
                      <a:r>
                        <a:rPr sz="1400" dirty="0">
                          <a:sym typeface="Helvetica"/>
                        </a:rPr>
                        <a:t> </a:t>
                      </a:r>
                      <a:r>
                        <a:rPr sz="1400" dirty="0" err="1">
                          <a:sym typeface="Helvetica"/>
                        </a:rPr>
                        <a:t>об</a:t>
                      </a:r>
                      <a:r>
                        <a:rPr sz="1400" dirty="0">
                          <a:sym typeface="Helvetica"/>
                        </a:rPr>
                        <a:t> </a:t>
                      </a:r>
                      <a:r>
                        <a:rPr sz="1400" dirty="0" err="1">
                          <a:sym typeface="Helvetica"/>
                        </a:rPr>
                        <a:t>объемах</a:t>
                      </a:r>
                      <a:r>
                        <a:rPr sz="1400" dirty="0">
                          <a:sym typeface="Helvetica"/>
                        </a:rPr>
                        <a:t> </a:t>
                      </a:r>
                      <a:r>
                        <a:rPr sz="1400" dirty="0" err="1">
                          <a:sym typeface="Helvetica"/>
                        </a:rPr>
                        <a:t>средств</a:t>
                      </a:r>
                      <a:r>
                        <a:rPr sz="1400" dirty="0">
                          <a:sym typeface="Helvetica"/>
                        </a:rPr>
                        <a:t> </a:t>
                      </a:r>
                      <a:r>
                        <a:rPr sz="1400" dirty="0" err="1">
                          <a:sym typeface="Helvetica"/>
                        </a:rPr>
                        <a:t>операционных</a:t>
                      </a:r>
                      <a:r>
                        <a:rPr sz="1400" dirty="0">
                          <a:sym typeface="Helvetica"/>
                        </a:rPr>
                        <a:t> </a:t>
                      </a:r>
                      <a:r>
                        <a:rPr sz="1400" dirty="0" err="1">
                          <a:sym typeface="Helvetica"/>
                        </a:rPr>
                        <a:t>расходов</a:t>
                      </a:r>
                      <a:r>
                        <a:rPr sz="1400" dirty="0">
                          <a:sym typeface="Helvetica"/>
                        </a:rPr>
                        <a:t> </a:t>
                      </a:r>
                      <a:r>
                        <a:rPr sz="1400" dirty="0" err="1">
                          <a:sym typeface="Helvetica"/>
                        </a:rPr>
                        <a:t>на</a:t>
                      </a:r>
                      <a:r>
                        <a:rPr sz="1400" dirty="0">
                          <a:sym typeface="Helvetica"/>
                        </a:rPr>
                        <a:t> </a:t>
                      </a:r>
                      <a:r>
                        <a:rPr sz="1400" dirty="0" err="1">
                          <a:sym typeface="Helvetica"/>
                        </a:rPr>
                        <a:t>функционирование</a:t>
                      </a:r>
                      <a:r>
                        <a:rPr sz="1400" dirty="0">
                          <a:sym typeface="Helvetica"/>
                        </a:rPr>
                        <a:t> </a:t>
                      </a:r>
                      <a:r>
                        <a:rPr sz="1400" dirty="0" err="1">
                          <a:sym typeface="Helvetica"/>
                        </a:rPr>
                        <a:t>Центров</a:t>
                      </a:r>
                      <a:r>
                        <a:rPr sz="1400" dirty="0">
                          <a:sym typeface="Helvetica"/>
                        </a:rPr>
                        <a:t> </a:t>
                      </a:r>
                      <a:r>
                        <a:rPr sz="1400" dirty="0" err="1">
                          <a:sym typeface="Helvetica"/>
                        </a:rPr>
                        <a:t>по</a:t>
                      </a:r>
                      <a:r>
                        <a:rPr sz="1400" dirty="0">
                          <a:sym typeface="Helvetica"/>
                        </a:rPr>
                        <a:t> </a:t>
                      </a:r>
                      <a:r>
                        <a:rPr sz="1400" dirty="0" err="1">
                          <a:sym typeface="Helvetica"/>
                        </a:rPr>
                        <a:t>статьям</a:t>
                      </a:r>
                      <a:r>
                        <a:rPr sz="1400" dirty="0">
                          <a:sym typeface="Helvetica"/>
                        </a:rPr>
                        <a:t> </a:t>
                      </a:r>
                      <a:r>
                        <a:rPr sz="1400" dirty="0" err="1">
                          <a:sym typeface="Helvetica"/>
                        </a:rPr>
                        <a:t>расходов</a:t>
                      </a:r>
                      <a:r>
                        <a:rPr sz="1400" dirty="0">
                          <a:sym typeface="Helvetica"/>
                        </a:rPr>
                        <a:t> </a:t>
                      </a: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1000"/>
                        </a:spcBef>
                      </a:pPr>
                      <a:r>
                        <a:rPr sz="1400">
                          <a:sym typeface="Helvetica"/>
                        </a:rPr>
                        <a:t> Региональный координатор, федеральный оператор 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Bef>
                          <a:spcPts val="1000"/>
                        </a:spcBef>
                      </a:pPr>
                      <a:r>
                        <a:rPr sz="1400" dirty="0" err="1">
                          <a:sym typeface="Helvetica"/>
                        </a:rPr>
                        <a:t>Распорядительный</a:t>
                      </a:r>
                      <a:r>
                        <a:rPr sz="1400" dirty="0">
                          <a:sym typeface="Helvetica"/>
                        </a:rPr>
                        <a:t> </a:t>
                      </a:r>
                      <a:r>
                        <a:rPr sz="1400" dirty="0" err="1">
                          <a:sym typeface="Helvetica"/>
                        </a:rPr>
                        <a:t>акт</a:t>
                      </a:r>
                      <a:r>
                        <a:rPr sz="1400" dirty="0">
                          <a:sym typeface="Helvetica"/>
                        </a:rPr>
                        <a:t> РОИВ</a:t>
                      </a: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1000"/>
                        </a:spcBef>
                      </a:pPr>
                      <a:r>
                        <a:rPr sz="1400" dirty="0">
                          <a:sym typeface="Helvetica"/>
                        </a:rPr>
                        <a:t>30 </a:t>
                      </a:r>
                      <a:r>
                        <a:rPr sz="1400" dirty="0" err="1">
                          <a:sym typeface="Helvetica"/>
                        </a:rPr>
                        <a:t>ноября</a:t>
                      </a:r>
                      <a:r>
                        <a:rPr sz="1400" dirty="0">
                          <a:sym typeface="Helvetica"/>
                        </a:rPr>
                        <a:t> </a:t>
                      </a:r>
                      <a:r>
                        <a:rPr lang="ru-RU" sz="1400" dirty="0" smtClean="0">
                          <a:sym typeface="Helvetica"/>
                        </a:rPr>
                        <a:t>2019</a:t>
                      </a:r>
                      <a:r>
                        <a:rPr sz="1400" dirty="0" smtClean="0">
                          <a:sym typeface="Helvetica"/>
                        </a:rPr>
                        <a:t> </a:t>
                      </a:r>
                      <a:r>
                        <a:rPr sz="1400" dirty="0" err="1">
                          <a:sym typeface="Helvetica"/>
                        </a:rPr>
                        <a:t>года</a:t>
                      </a:r>
                      <a:r>
                        <a:rPr sz="1400" dirty="0">
                          <a:sym typeface="Helvetica"/>
                        </a:rPr>
                        <a:t>, 
</a:t>
                      </a:r>
                      <a:r>
                        <a:rPr sz="1400" dirty="0" err="1">
                          <a:sym typeface="Helvetica"/>
                        </a:rPr>
                        <a:t>далее</a:t>
                      </a:r>
                      <a:r>
                        <a:rPr sz="1400" dirty="0">
                          <a:sym typeface="Helvetica"/>
                        </a:rPr>
                        <a:t> </a:t>
                      </a:r>
                      <a:r>
                        <a:rPr sz="1400" dirty="0" err="1">
                          <a:sym typeface="Helvetica"/>
                        </a:rPr>
                        <a:t>ежегодно</a:t>
                      </a:r>
                      <a:endParaRPr sz="1400" dirty="0">
                        <a:sym typeface="Helvetica"/>
                      </a:endParaRP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18582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8 </a:t>
                      </a: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Bef>
                          <a:spcPts val="1000"/>
                        </a:spcBef>
                      </a:pPr>
                      <a:r>
                        <a:rPr sz="1400">
                          <a:sym typeface="Helvetica"/>
                        </a:rPr>
                        <a:t>Заключено соглашение о предоставлении субсидии из федерального бюджета бюджету   субъекта Российской Федерации в государственной интегрированной информационной системе управления общественными финансами «Электронный бюджет»</a:t>
                      </a: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1000"/>
                        </a:spcBef>
                      </a:pPr>
                      <a:r>
                        <a:rPr sz="1400">
                          <a:sym typeface="Helvetica"/>
                        </a:rPr>
                        <a:t>Субъект Российской Федерации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Bef>
                          <a:spcPts val="1000"/>
                        </a:spcBef>
                      </a:pPr>
                      <a:r>
                        <a:rPr sz="1400">
                          <a:sym typeface="Helvetica"/>
                        </a:rPr>
                        <a:t>Заключено дополнительное соглашение</a:t>
                      </a: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1000"/>
                        </a:spcBef>
                      </a:pPr>
                      <a:r>
                        <a:rPr lang="ru-RU" sz="1400" dirty="0" smtClean="0">
                          <a:sym typeface="Helvetica"/>
                        </a:rPr>
                        <a:t>25</a:t>
                      </a:r>
                      <a:r>
                        <a:rPr sz="1400" dirty="0" smtClean="0">
                          <a:sym typeface="Helvetica"/>
                        </a:rPr>
                        <a:t> </a:t>
                      </a:r>
                      <a:r>
                        <a:rPr sz="1400" dirty="0" err="1">
                          <a:sym typeface="Helvetica"/>
                        </a:rPr>
                        <a:t>декабря</a:t>
                      </a:r>
                      <a:r>
                        <a:rPr sz="1400" dirty="0">
                          <a:sym typeface="Helvetica"/>
                        </a:rPr>
                        <a:t>
</a:t>
                      </a:r>
                      <a:r>
                        <a:rPr lang="ru-RU" sz="1400" dirty="0" smtClean="0">
                          <a:sym typeface="Helvetica"/>
                        </a:rPr>
                        <a:t>2019</a:t>
                      </a:r>
                      <a:r>
                        <a:rPr sz="1400" dirty="0" smtClean="0">
                          <a:sym typeface="Helvetica"/>
                        </a:rPr>
                        <a:t> </a:t>
                      </a:r>
                      <a:r>
                        <a:rPr sz="1400" dirty="0" err="1">
                          <a:sym typeface="Helvetica"/>
                        </a:rPr>
                        <a:t>года</a:t>
                      </a:r>
                      <a:r>
                        <a:rPr sz="1400" dirty="0">
                          <a:sym typeface="Helvetica"/>
                        </a:rPr>
                        <a:t>, </a:t>
                      </a:r>
                      <a:r>
                        <a:rPr sz="1400" dirty="0" err="1">
                          <a:sym typeface="Helvetica"/>
                        </a:rPr>
                        <a:t>далее</a:t>
                      </a:r>
                      <a:r>
                        <a:rPr sz="1400" dirty="0">
                          <a:sym typeface="Helvetica"/>
                        </a:rPr>
                        <a:t> </a:t>
                      </a:r>
                      <a:r>
                        <a:rPr sz="1400" dirty="0" err="1">
                          <a:sym typeface="Helvetica"/>
                        </a:rPr>
                        <a:t>по</a:t>
                      </a:r>
                      <a:r>
                        <a:rPr sz="1400" dirty="0">
                          <a:sym typeface="Helvetica"/>
                        </a:rPr>
                        <a:t> </a:t>
                      </a:r>
                      <a:r>
                        <a:rPr sz="1400" dirty="0" err="1">
                          <a:sym typeface="Helvetica"/>
                        </a:rPr>
                        <a:t>необходимости</a:t>
                      </a:r>
                      <a:endParaRPr sz="1400" dirty="0">
                        <a:sym typeface="Helvetica"/>
                      </a:endParaRP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31609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9 </a:t>
                      </a: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Bef>
                          <a:spcPts val="1000"/>
                        </a:spcBef>
                      </a:pPr>
                      <a:r>
                        <a:rPr sz="1400">
                          <a:sym typeface="Helvetica"/>
                        </a:rPr>
                        <a:t>Объявлены закупки товаров, работ, услуг для созданию Центров</a:t>
                      </a: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1000"/>
                        </a:spcBef>
                      </a:pPr>
                      <a:r>
                        <a:rPr sz="1400">
                          <a:sym typeface="Helvetica"/>
                        </a:rPr>
                        <a:t>Субъект Российской Федерации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Bef>
                          <a:spcPts val="1000"/>
                        </a:spcBef>
                      </a:pPr>
                      <a:r>
                        <a:rPr sz="1400">
                          <a:sym typeface="Helvetica"/>
                        </a:rPr>
                        <a:t>Извещения о проведении закупок </a:t>
                      </a: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1000"/>
                        </a:spcBef>
                      </a:pPr>
                      <a:r>
                        <a:rPr sz="1400" dirty="0">
                          <a:sym typeface="Helvetica"/>
                        </a:rPr>
                        <a:t>1 </a:t>
                      </a:r>
                      <a:r>
                        <a:rPr sz="1400" dirty="0" err="1">
                          <a:sym typeface="Helvetica"/>
                        </a:rPr>
                        <a:t>марта</a:t>
                      </a:r>
                      <a:r>
                        <a:rPr sz="1400" dirty="0">
                          <a:sym typeface="Helvetica"/>
                        </a:rPr>
                        <a:t> </a:t>
                      </a:r>
                      <a:r>
                        <a:rPr lang="ru-RU" sz="1400" dirty="0" smtClean="0">
                          <a:sym typeface="Helvetica"/>
                        </a:rPr>
                        <a:t>2020</a:t>
                      </a:r>
                      <a:r>
                        <a:rPr sz="1400" dirty="0" smtClean="0">
                          <a:sym typeface="Helvetica"/>
                        </a:rPr>
                        <a:t> </a:t>
                      </a:r>
                      <a:r>
                        <a:rPr sz="1400" dirty="0" err="1">
                          <a:sym typeface="Helvetica"/>
                        </a:rPr>
                        <a:t>года</a:t>
                      </a:r>
                      <a:r>
                        <a:rPr sz="1400" dirty="0">
                          <a:sym typeface="Helvetica"/>
                        </a:rPr>
                        <a:t> </a:t>
                      </a: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18582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10 </a:t>
                      </a: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sz="1400">
                          <a:sym typeface="Helvetica"/>
                        </a:rPr>
                        <a:t>Проведено повышение квалификации педагогических работников и сотрудников Центров по программам, программах переподготовки кадров, реализуемым федеральным оператором в дистанционном и очном форматах</a:t>
                      </a: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1000"/>
                        </a:spcBef>
                      </a:pPr>
                      <a:r>
                        <a:rPr sz="1400" dirty="0" err="1">
                          <a:sym typeface="Helvetica"/>
                        </a:rPr>
                        <a:t>Региональный</a:t>
                      </a:r>
                      <a:r>
                        <a:rPr sz="1400" dirty="0">
                          <a:sym typeface="Helvetica"/>
                        </a:rPr>
                        <a:t> </a:t>
                      </a:r>
                      <a:r>
                        <a:rPr sz="1400" dirty="0" err="1">
                          <a:sym typeface="Helvetica"/>
                        </a:rPr>
                        <a:t>координатор</a:t>
                      </a:r>
                      <a:r>
                        <a:rPr sz="1400" dirty="0">
                          <a:sym typeface="Helvetica"/>
                        </a:rPr>
                        <a:t>, </a:t>
                      </a:r>
                      <a:r>
                        <a:rPr sz="1400" dirty="0" err="1">
                          <a:sym typeface="Helvetica"/>
                        </a:rPr>
                        <a:t>федеральный</a:t>
                      </a:r>
                      <a:r>
                        <a:rPr sz="1400" dirty="0">
                          <a:sym typeface="Helvetica"/>
                        </a:rPr>
                        <a:t> </a:t>
                      </a:r>
                      <a:r>
                        <a:rPr sz="1400" dirty="0" err="1">
                          <a:sym typeface="Helvetica"/>
                        </a:rPr>
                        <a:t>оператор</a:t>
                      </a:r>
                      <a:r>
                        <a:rPr sz="1400" dirty="0">
                          <a:sym typeface="Helvetica"/>
                        </a:rPr>
                        <a:t> 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Bef>
                          <a:spcPts val="1000"/>
                        </a:spcBef>
                      </a:pPr>
                      <a:r>
                        <a:rPr sz="1400">
                          <a:sym typeface="Helvetica"/>
                        </a:rPr>
                        <a:t>Свидетельство о повышении квалификации 
Отчет по программам повышения квалификации</a:t>
                      </a: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1000"/>
                        </a:spcBef>
                      </a:pPr>
                      <a:r>
                        <a:rPr sz="1200" dirty="0" err="1">
                          <a:sym typeface="Helvetica"/>
                        </a:rPr>
                        <a:t>Согласно</a:t>
                      </a:r>
                      <a:r>
                        <a:rPr sz="1200" dirty="0">
                          <a:sym typeface="Helvetica"/>
                        </a:rPr>
                        <a:t> </a:t>
                      </a:r>
                      <a:r>
                        <a:rPr sz="1200" dirty="0" err="1">
                          <a:sym typeface="Helvetica"/>
                        </a:rPr>
                        <a:t>отдельному</a:t>
                      </a:r>
                      <a:r>
                        <a:rPr sz="1200" dirty="0">
                          <a:sym typeface="Helvetica"/>
                        </a:rPr>
                        <a:t> </a:t>
                      </a:r>
                      <a:r>
                        <a:rPr sz="1200" dirty="0" err="1">
                          <a:sym typeface="Helvetica"/>
                        </a:rPr>
                        <a:t>графику</a:t>
                      </a:r>
                      <a:r>
                        <a:rPr sz="1200" dirty="0">
                          <a:sym typeface="Helvetica"/>
                        </a:rPr>
                        <a:t>   </a:t>
                      </a: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900" y="365125"/>
            <a:ext cx="9065012" cy="917575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Различные формы организации деятельности средствами ТР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416205"/>
            <a:ext cx="10515600" cy="4760758"/>
          </a:xfrm>
        </p:spPr>
        <p:txBody>
          <a:bodyPr>
            <a:noAutofit/>
          </a:bodyPr>
          <a:lstStyle/>
          <a:p>
            <a:r>
              <a:rPr lang="ru-RU" sz="2400" dirty="0" smtClean="0"/>
              <a:t>Проектирование индивидуальных учебных маршрутов</a:t>
            </a:r>
          </a:p>
          <a:p>
            <a:r>
              <a:rPr lang="ru-RU" sz="2400" dirty="0" smtClean="0"/>
              <a:t>Организация практической деятельности в Интернет-среде</a:t>
            </a:r>
          </a:p>
          <a:p>
            <a:r>
              <a:rPr lang="ru-RU" sz="2400" dirty="0" smtClean="0"/>
              <a:t>Тренинги по </a:t>
            </a:r>
            <a:r>
              <a:rPr lang="ru-RU" sz="2400" dirty="0" err="1" smtClean="0"/>
              <a:t>кибербезопасности</a:t>
            </a:r>
            <a:endParaRPr lang="ru-RU" sz="2400" dirty="0" smtClean="0"/>
          </a:p>
          <a:p>
            <a:r>
              <a:rPr lang="ru-RU" sz="2400" dirty="0" smtClean="0"/>
              <a:t>Кейс-мастерские</a:t>
            </a:r>
          </a:p>
          <a:p>
            <a:r>
              <a:rPr lang="ru-RU" sz="2400" dirty="0" smtClean="0"/>
              <a:t>Виртуальные образовательные события, предполагающие онлайн взаимодействие</a:t>
            </a:r>
          </a:p>
          <a:p>
            <a:r>
              <a:rPr lang="ru-RU" sz="2400" dirty="0" smtClean="0"/>
              <a:t>Проведение образовательных мероприятий в цифровой среде (виртуальные путешествия, образовательные веб-</a:t>
            </a:r>
            <a:r>
              <a:rPr lang="ru-RU" sz="2400" dirty="0" err="1" smtClean="0"/>
              <a:t>квесты</a:t>
            </a:r>
            <a:r>
              <a:rPr lang="ru-RU" sz="2400" dirty="0" smtClean="0"/>
              <a:t>, виртуальные мастер-классы, технологические студии)</a:t>
            </a:r>
          </a:p>
          <a:p>
            <a:r>
              <a:rPr lang="ru-RU" sz="2400" dirty="0" smtClean="0"/>
              <a:t>Сетевое взаимодействие участников образовательной деятельности</a:t>
            </a:r>
          </a:p>
          <a:p>
            <a:r>
              <a:rPr lang="ru-RU" sz="2400" dirty="0" smtClean="0"/>
              <a:t>Создание условий для академической мобильности обучающихся и их творческого саморазвития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591499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Box 7"/>
          <p:cNvSpPr txBox="1">
            <a:spLocks noGrp="1"/>
          </p:cNvSpPr>
          <p:nvPr>
            <p:ph type="sldNum" sz="quarter" idx="4294967295"/>
          </p:nvPr>
        </p:nvSpPr>
        <p:spPr>
          <a:xfrm>
            <a:off x="11746496" y="6362698"/>
            <a:ext cx="343902" cy="35813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/>
          </a:p>
        </p:txBody>
      </p:sp>
      <p:sp>
        <p:nvSpPr>
          <p:cNvPr id="113" name="Заголовок 1"/>
          <p:cNvSpPr txBox="1">
            <a:spLocks noGrp="1"/>
          </p:cNvSpPr>
          <p:nvPr>
            <p:ph type="title"/>
          </p:nvPr>
        </p:nvSpPr>
        <p:spPr>
          <a:xfrm>
            <a:off x="1104900" y="278038"/>
            <a:ext cx="8053614" cy="91757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t>Фирменный стиль</a:t>
            </a:r>
          </a:p>
        </p:txBody>
      </p:sp>
      <p:sp>
        <p:nvSpPr>
          <p:cNvPr id="114" name="Объект 2"/>
          <p:cNvSpPr txBox="1">
            <a:spLocks noGrp="1"/>
          </p:cNvSpPr>
          <p:nvPr>
            <p:ph type="body" sz="quarter" idx="1"/>
          </p:nvPr>
        </p:nvSpPr>
        <p:spPr>
          <a:xfrm>
            <a:off x="1155699" y="1431925"/>
            <a:ext cx="9101485" cy="968375"/>
          </a:xfrm>
          <a:prstGeom prst="rect">
            <a:avLst/>
          </a:prstGeom>
        </p:spPr>
        <p:txBody>
          <a:bodyPr/>
          <a:lstStyle>
            <a:lvl1pPr marL="0" indent="0" algn="just">
              <a:buSzTx/>
              <a:buNone/>
              <a:defRPr sz="2000"/>
            </a:lvl1pPr>
          </a:lstStyle>
          <a:p>
            <a:r>
              <a:t>Символика проекта и правила ее использования в различных задачах по оформлению печатной, цифровой, сувенирной и прочей продукции описаны в кратком руководстве по фирменному стилю.</a:t>
            </a:r>
          </a:p>
        </p:txBody>
      </p:sp>
      <p:pic>
        <p:nvPicPr>
          <p:cNvPr id="115" name="Рисунок 2" descr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76337" y="3106058"/>
            <a:ext cx="3295226" cy="1262745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Объект 2"/>
          <p:cNvSpPr txBox="1"/>
          <p:nvPr/>
        </p:nvSpPr>
        <p:spPr>
          <a:xfrm>
            <a:off x="1175656" y="2569031"/>
            <a:ext cx="2510976" cy="4920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spcBef>
                <a:spcPts val="1000"/>
              </a:spcBef>
              <a:defRPr sz="14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Основной логотип </a:t>
            </a:r>
            <a:br/>
            <a:r>
              <a:t>и вспомогательные версии</a:t>
            </a:r>
          </a:p>
        </p:txBody>
      </p:sp>
      <p:sp>
        <p:nvSpPr>
          <p:cNvPr id="117" name="Объект 2"/>
          <p:cNvSpPr txBox="1"/>
          <p:nvPr/>
        </p:nvSpPr>
        <p:spPr>
          <a:xfrm>
            <a:off x="4804230" y="2554516"/>
            <a:ext cx="2993571" cy="288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000"/>
              </a:spcBef>
              <a:defRPr sz="14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Декоративные элементы</a:t>
            </a:r>
          </a:p>
        </p:txBody>
      </p:sp>
      <p:pic>
        <p:nvPicPr>
          <p:cNvPr id="118" name="Рисунок 24" descr="Рисунок 2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10657" y="4390328"/>
            <a:ext cx="1552575" cy="5890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Рисунок 25" descr="Рисунок 2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99374" y="4540279"/>
            <a:ext cx="1349070" cy="37086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Рисунок 4" descr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1198" y="4973620"/>
            <a:ext cx="3065735" cy="5396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Рисунок 6" descr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75657" y="5756950"/>
            <a:ext cx="1566489" cy="71478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Рисунок 30" descr="Рисунок 3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89397" y="5775528"/>
            <a:ext cx="1566491" cy="70692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5" name="Группа 14"/>
          <p:cNvGrpSpPr/>
          <p:nvPr/>
        </p:nvGrpSpPr>
        <p:grpSpPr>
          <a:xfrm>
            <a:off x="4815115" y="3133724"/>
            <a:ext cx="2757262" cy="3314677"/>
            <a:chOff x="0" y="0"/>
            <a:chExt cx="2757262" cy="3314676"/>
          </a:xfrm>
        </p:grpSpPr>
        <p:pic>
          <p:nvPicPr>
            <p:cNvPr id="123" name="Рисунок 10" descr="Рисунок 10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757261" cy="14099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4" name="Рисунок 12" descr="Рисунок 12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381" y="1513126"/>
              <a:ext cx="2641882" cy="18015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26" name="Объект 2"/>
          <p:cNvSpPr txBox="1"/>
          <p:nvPr/>
        </p:nvSpPr>
        <p:spPr>
          <a:xfrm>
            <a:off x="8014155" y="2529116"/>
            <a:ext cx="2399846" cy="288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000"/>
              </a:spcBef>
              <a:defRPr sz="14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Варианты вывесок</a:t>
            </a:r>
          </a:p>
        </p:txBody>
      </p:sp>
      <p:pic>
        <p:nvPicPr>
          <p:cNvPr id="127" name="Рисунок 16" descr="Рисунок 16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6277" y="3149600"/>
            <a:ext cx="1350799" cy="1168400"/>
          </a:xfrm>
          <a:prstGeom prst="rect">
            <a:avLst/>
          </a:prstGeom>
          <a:ln>
            <a:solidFill>
              <a:srgbClr val="808080"/>
            </a:solidFill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</p:pic>
      <p:pic>
        <p:nvPicPr>
          <p:cNvPr id="128" name="Рисунок 18" descr="Рисунок 18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5775" y="4486275"/>
            <a:ext cx="3578225" cy="1336532"/>
          </a:xfrm>
          <a:prstGeom prst="rect">
            <a:avLst/>
          </a:prstGeom>
          <a:ln>
            <a:solidFill>
              <a:srgbClr val="808080"/>
            </a:solidFill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</p:pic>
      <p:pic>
        <p:nvPicPr>
          <p:cNvPr id="129" name="Рисунок 20" descr="Рисунок 20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0725" y="3136900"/>
            <a:ext cx="2022475" cy="1201588"/>
          </a:xfrm>
          <a:prstGeom prst="rect">
            <a:avLst/>
          </a:prstGeom>
          <a:ln>
            <a:solidFill>
              <a:srgbClr val="808080"/>
            </a:solidFill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Номер слайда 3"/>
          <p:cNvSpPr txBox="1">
            <a:spLocks noGrp="1"/>
          </p:cNvSpPr>
          <p:nvPr>
            <p:ph type="sldNum" sz="quarter" idx="4294967295"/>
          </p:nvPr>
        </p:nvSpPr>
        <p:spPr>
          <a:xfrm>
            <a:off x="11746496" y="6362699"/>
            <a:ext cx="343902" cy="35813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/>
          </a:p>
        </p:txBody>
      </p:sp>
      <p:sp>
        <p:nvSpPr>
          <p:cNvPr id="132" name="Заголовок 1"/>
          <p:cNvSpPr txBox="1">
            <a:spLocks noGrp="1"/>
          </p:cNvSpPr>
          <p:nvPr>
            <p:ph type="title"/>
          </p:nvPr>
        </p:nvSpPr>
        <p:spPr>
          <a:xfrm>
            <a:off x="838200" y="695738"/>
            <a:ext cx="10515600" cy="825984"/>
          </a:xfrm>
          <a:prstGeom prst="rect">
            <a:avLst/>
          </a:prstGeom>
        </p:spPr>
        <p:txBody>
          <a:bodyPr anchor="t"/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t>Учебный кабинет  в дизайн-макете Ленинградской области</a:t>
            </a:r>
          </a:p>
        </p:txBody>
      </p:sp>
      <p:pic>
        <p:nvPicPr>
          <p:cNvPr id="133" name="Рисунок 6" descr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277" y="2242878"/>
            <a:ext cx="5113994" cy="36146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Рисунок 7" descr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1698" y="2243225"/>
            <a:ext cx="5108788" cy="36109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Номер слайда 3"/>
          <p:cNvSpPr txBox="1">
            <a:spLocks noGrp="1"/>
          </p:cNvSpPr>
          <p:nvPr>
            <p:ph type="sldNum" sz="quarter" idx="4294967295"/>
          </p:nvPr>
        </p:nvSpPr>
        <p:spPr>
          <a:xfrm>
            <a:off x="11746496" y="6362699"/>
            <a:ext cx="343902" cy="35813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16</a:t>
            </a:fld>
            <a:endParaRPr/>
          </a:p>
        </p:txBody>
      </p:sp>
      <p:sp>
        <p:nvSpPr>
          <p:cNvPr id="137" name="Заголовок 1"/>
          <p:cNvSpPr txBox="1">
            <a:spLocks noGrp="1"/>
          </p:cNvSpPr>
          <p:nvPr>
            <p:ph type="title"/>
          </p:nvPr>
        </p:nvSpPr>
        <p:spPr>
          <a:xfrm>
            <a:off x="838200" y="695738"/>
            <a:ext cx="10515600" cy="825984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pPr defTabSz="877823">
              <a:defRPr sz="2688">
                <a:solidFill>
                  <a:srgbClr val="002060"/>
                </a:solidFill>
              </a:defRPr>
            </a:pPr>
            <a:r>
              <a:t>Помещение для проектной деятельности</a:t>
            </a:r>
            <a:br/>
            <a:endParaRPr/>
          </a:p>
        </p:txBody>
      </p:sp>
      <p:pic>
        <p:nvPicPr>
          <p:cNvPr id="138" name="Рисунок 8" descr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547" y="2247752"/>
            <a:ext cx="5116444" cy="361633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Рисунок 9" descr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9423" y="2236304"/>
            <a:ext cx="5133931" cy="36286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Заголовок 1"/>
          <p:cNvSpPr txBox="1">
            <a:spLocks noGrp="1"/>
          </p:cNvSpPr>
          <p:nvPr>
            <p:ph type="title"/>
          </p:nvPr>
        </p:nvSpPr>
        <p:spPr>
          <a:xfrm>
            <a:off x="1104900" y="365125"/>
            <a:ext cx="8053614" cy="91757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2" name="Объект 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43" name="Picture 2" descr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33427"/>
            <a:ext cx="12714514" cy="7017723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TextBox 4"/>
          <p:cNvSpPr txBox="1"/>
          <p:nvPr/>
        </p:nvSpPr>
        <p:spPr>
          <a:xfrm>
            <a:off x="9166056" y="6454995"/>
            <a:ext cx="1276713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20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extBox 7"/>
          <p:cNvSpPr txBox="1">
            <a:spLocks noGrp="1"/>
          </p:cNvSpPr>
          <p:nvPr>
            <p:ph type="sldNum" sz="quarter" idx="4294967295"/>
          </p:nvPr>
        </p:nvSpPr>
        <p:spPr>
          <a:xfrm>
            <a:off x="11746500" y="6362698"/>
            <a:ext cx="343902" cy="35813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18</a:t>
            </a:fld>
            <a:endParaRPr/>
          </a:p>
        </p:txBody>
      </p:sp>
      <p:sp>
        <p:nvSpPr>
          <p:cNvPr id="147" name="Заголовок 1"/>
          <p:cNvSpPr txBox="1">
            <a:spLocks noGrp="1"/>
          </p:cNvSpPr>
          <p:nvPr>
            <p:ph type="title"/>
          </p:nvPr>
        </p:nvSpPr>
        <p:spPr>
          <a:xfrm>
            <a:off x="1104899" y="292551"/>
            <a:ext cx="7955975" cy="952049"/>
          </a:xfrm>
          <a:prstGeom prst="rect">
            <a:avLst/>
          </a:prstGeom>
        </p:spPr>
        <p:txBody>
          <a:bodyPr/>
          <a:lstStyle/>
          <a:p>
            <a:pPr>
              <a:defRPr sz="2800"/>
            </a:pPr>
            <a:r>
              <a:t>Инфраструктура </a:t>
            </a:r>
            <a:r>
              <a:rPr sz="2400"/>
              <a:t>- пример Свердловской области</a:t>
            </a:r>
          </a:p>
        </p:txBody>
      </p:sp>
      <p:grpSp>
        <p:nvGrpSpPr>
          <p:cNvPr id="153" name="Группа 15"/>
          <p:cNvGrpSpPr/>
          <p:nvPr/>
        </p:nvGrpSpPr>
        <p:grpSpPr>
          <a:xfrm>
            <a:off x="1097332" y="1156252"/>
            <a:ext cx="10769046" cy="5409197"/>
            <a:chOff x="0" y="0"/>
            <a:chExt cx="10769045" cy="5409196"/>
          </a:xfrm>
        </p:grpSpPr>
        <p:pic>
          <p:nvPicPr>
            <p:cNvPr id="148" name="Рисунок 4" descr="Рисунок 4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07313" y="2744301"/>
              <a:ext cx="3553194" cy="26648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9" name="Рисунок 8" descr="Рисунок 8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710920" y="1"/>
              <a:ext cx="3058126" cy="266489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0" name="Рисунок 10" descr="Рисунок 10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07312" y="0"/>
              <a:ext cx="3553193" cy="266489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1" name="Рисунок 12" descr="Рисунок 12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" y="0"/>
              <a:ext cx="4056898" cy="54091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2" name="Рисунок 14" descr="Рисунок 14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710920" y="2744300"/>
              <a:ext cx="3058126" cy="26648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Заголовок 1"/>
          <p:cNvSpPr txBox="1">
            <a:spLocks noGrp="1"/>
          </p:cNvSpPr>
          <p:nvPr>
            <p:ph type="title"/>
          </p:nvPr>
        </p:nvSpPr>
        <p:spPr>
          <a:xfrm>
            <a:off x="1104900" y="365125"/>
            <a:ext cx="8053614" cy="91757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6" name="Текст 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57" name="Рисунок 3" descr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0"/>
            <a:ext cx="113538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7"/>
          <p:cNvSpPr txBox="1">
            <a:spLocks noGrp="1"/>
          </p:cNvSpPr>
          <p:nvPr>
            <p:ph type="sldNum" sz="quarter" idx="4294967295"/>
          </p:nvPr>
        </p:nvSpPr>
        <p:spPr>
          <a:xfrm>
            <a:off x="11866380" y="6362698"/>
            <a:ext cx="224020" cy="35813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sp>
        <p:nvSpPr>
          <p:cNvPr id="53" name="Заголовок 1"/>
          <p:cNvSpPr txBox="1">
            <a:spLocks noGrp="1"/>
          </p:cNvSpPr>
          <p:nvPr>
            <p:ph type="title"/>
          </p:nvPr>
        </p:nvSpPr>
        <p:spPr>
          <a:xfrm>
            <a:off x="1104900" y="278038"/>
            <a:ext cx="8053614" cy="91757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t>Дорожная карта 2020</a:t>
            </a:r>
          </a:p>
        </p:txBody>
      </p:sp>
      <p:graphicFrame>
        <p:nvGraphicFramePr>
          <p:cNvPr id="54" name="Таблица 3"/>
          <p:cNvGraphicFramePr/>
          <p:nvPr/>
        </p:nvGraphicFramePr>
        <p:xfrm>
          <a:off x="523009" y="1526544"/>
          <a:ext cx="11223487" cy="4836154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3799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300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903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81725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592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01504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1000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№</a:t>
                      </a: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1000"/>
                        </a:spcBef>
                      </a:pPr>
                      <a:r>
                        <a:rPr sz="1400">
                          <a:solidFill>
                            <a:srgbClr val="FFFFFF"/>
                          </a:solidFill>
                          <a:sym typeface="Helvetica"/>
                        </a:rPr>
                        <a:t>Наименование мероприятия</a:t>
                      </a: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1000"/>
                        </a:spcBef>
                      </a:pPr>
                      <a:r>
                        <a:rPr sz="1400">
                          <a:solidFill>
                            <a:srgbClr val="FFFFFF"/>
                          </a:solidFill>
                          <a:sym typeface="Helvetica"/>
                        </a:rPr>
                        <a:t>Ответственный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1000"/>
                        </a:spcBef>
                      </a:pPr>
                      <a:r>
                        <a:rPr sz="1400">
                          <a:solidFill>
                            <a:srgbClr val="FFFFFF"/>
                          </a:solidFill>
                          <a:sym typeface="Helvetica"/>
                        </a:rPr>
                        <a:t>Результат </a:t>
                      </a: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1000"/>
                        </a:spcBef>
                      </a:pPr>
                      <a:r>
                        <a:rPr sz="1400">
                          <a:solidFill>
                            <a:srgbClr val="FFFFFF"/>
                          </a:solidFill>
                          <a:sym typeface="Helvetica"/>
                        </a:rPr>
                        <a:t>Срок</a:t>
                      </a: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33663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1 </a:t>
                      </a: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Bef>
                          <a:spcPts val="1000"/>
                        </a:spcBef>
                      </a:pPr>
                      <a:r>
                        <a:rPr sz="1400">
                          <a:sym typeface="Helvetica"/>
                        </a:rPr>
                        <a:t>Утверждено должностное лицо в составе регионального ведомственного проектного офиса, ответственное за создание и функционирование Центров</a:t>
                      </a: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93663" algn="ctr">
                        <a:lnSpc>
                          <a:spcPct val="90000"/>
                        </a:lnSpc>
                        <a:defRPr sz="1400">
                          <a:sym typeface="Helvetica"/>
                        </a:defRPr>
                      </a:pPr>
                      <a:r>
                        <a:t>Региональный координатор</a:t>
                      </a:r>
                      <a:endParaRPr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  <a:p>
                      <a:pPr indent="93663" algn="ctr">
                        <a:lnSpc>
                          <a:spcPct val="90000"/>
                        </a:lnSpc>
                        <a:defRPr sz="1400">
                          <a:sym typeface="Helvetica"/>
                        </a:defRPr>
                      </a:pPr>
                      <a:r>
                        <a:t> 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sz="1400">
                          <a:sym typeface="Helvetica"/>
                        </a:rPr>
                        <a:t>Распорядительный акт регионального органа исполнительной власти, осуществляющего государственное управление в сфере образования (далее – Распорядительный акт РОИВ)</a:t>
                      </a: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1000"/>
                        </a:spcBef>
                      </a:pPr>
                      <a:r>
                        <a:rPr sz="1400">
                          <a:sym typeface="Helvetica"/>
                        </a:rPr>
                        <a:t>25 августа 2019
 </a:t>
                      </a: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56276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Bef>
                          <a:spcPts val="1000"/>
                        </a:spcBef>
                      </a:pPr>
                      <a:r>
                        <a:rPr sz="1400">
                          <a:sym typeface="Helvetica"/>
                        </a:rPr>
                        <a:t>Утвержден перечень образовательных организаций, в которых будет обновлена материально-техническая база и созданы Центры</a:t>
                      </a: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defRPr sz="1400">
                          <a:sym typeface="Helvetica"/>
                        </a:defRPr>
                      </a:pPr>
                      <a:r>
                        <a:t>Региональный координатор</a:t>
                      </a:r>
                      <a:endParaRPr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defRPr sz="1400">
                          <a:sym typeface="Helvetica"/>
                        </a:defRPr>
                      </a:pPr>
                      <a:r>
                        <a:t> 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sz="1400">
                          <a:sym typeface="Helvetica"/>
                        </a:rPr>
                        <a:t>Распорядительный акт РОИВ</a:t>
                      </a: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1000"/>
                        </a:spcBef>
                      </a:pPr>
                      <a:r>
                        <a:rPr sz="1400">
                          <a:sym typeface="Helvetica"/>
                        </a:rPr>
                        <a:t>1 октября 2019</a:t>
                      </a: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56276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Bef>
                          <a:spcPts val="1000"/>
                        </a:spcBef>
                      </a:pPr>
                      <a:r>
                        <a:rPr sz="1400" dirty="0" err="1">
                          <a:sym typeface="Helvetica"/>
                        </a:rPr>
                        <a:t>Утвержден</a:t>
                      </a:r>
                      <a:r>
                        <a:rPr sz="1400" dirty="0">
                          <a:sym typeface="Helvetica"/>
                        </a:rPr>
                        <a:t> </a:t>
                      </a:r>
                      <a:r>
                        <a:rPr sz="1400" dirty="0" err="1">
                          <a:sym typeface="Helvetica"/>
                        </a:rPr>
                        <a:t>медиаплан</a:t>
                      </a:r>
                      <a:r>
                        <a:rPr sz="1400" dirty="0">
                          <a:sym typeface="Helvetica"/>
                        </a:rPr>
                        <a:t> </a:t>
                      </a:r>
                      <a:r>
                        <a:rPr sz="1400" dirty="0" err="1">
                          <a:sym typeface="Helvetica"/>
                        </a:rPr>
                        <a:t>информационного</a:t>
                      </a:r>
                      <a:r>
                        <a:rPr sz="1400" dirty="0">
                          <a:sym typeface="Helvetica"/>
                        </a:rPr>
                        <a:t> </a:t>
                      </a:r>
                      <a:r>
                        <a:rPr sz="1400" dirty="0" err="1">
                          <a:sym typeface="Helvetica"/>
                        </a:rPr>
                        <a:t>сопровождения</a:t>
                      </a:r>
                      <a:r>
                        <a:rPr sz="1400" dirty="0">
                          <a:sym typeface="Helvetica"/>
                        </a:rPr>
                        <a:t> </a:t>
                      </a:r>
                      <a:r>
                        <a:rPr sz="1400" dirty="0" err="1">
                          <a:sym typeface="Helvetica"/>
                        </a:rPr>
                        <a:t>создания</a:t>
                      </a:r>
                      <a:r>
                        <a:rPr sz="1400" dirty="0">
                          <a:sym typeface="Helvetica"/>
                        </a:rPr>
                        <a:t> и </a:t>
                      </a:r>
                      <a:r>
                        <a:rPr sz="1400" dirty="0" err="1">
                          <a:sym typeface="Helvetica"/>
                        </a:rPr>
                        <a:t>функционирования</a:t>
                      </a:r>
                      <a:r>
                        <a:rPr sz="1400" dirty="0">
                          <a:sym typeface="Helvetica"/>
                        </a:rPr>
                        <a:t> </a:t>
                      </a:r>
                      <a:r>
                        <a:rPr sz="1400" dirty="0" err="1">
                          <a:sym typeface="Helvetica"/>
                        </a:rPr>
                        <a:t>Центров</a:t>
                      </a:r>
                      <a:endParaRPr sz="1400" dirty="0">
                        <a:sym typeface="Helvetica"/>
                      </a:endParaRP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1000"/>
                        </a:spcBef>
                      </a:pPr>
                      <a:r>
                        <a:rPr sz="1400">
                          <a:sym typeface="Helvetica"/>
                        </a:rPr>
                        <a:t> Региональный координатор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Bef>
                          <a:spcPts val="1000"/>
                        </a:spcBef>
                      </a:pPr>
                      <a:r>
                        <a:rPr sz="1400">
                          <a:sym typeface="Helvetica"/>
                        </a:rPr>
                        <a:t>Распорядительный акт РОИВ </a:t>
                      </a: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1000"/>
                        </a:spcBef>
                      </a:pPr>
                      <a:r>
                        <a:rPr sz="1400">
                          <a:sym typeface="Helvetica"/>
                        </a:rPr>
                        <a:t>1 октября 2019</a:t>
                      </a: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56276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Bef>
                          <a:spcPts val="1000"/>
                        </a:spcBef>
                      </a:pPr>
                      <a:r>
                        <a:rPr sz="1400">
                          <a:sym typeface="Helvetica"/>
                        </a:rPr>
                        <a:t>Утверждено типовое Положение о деятельности Центров на территории субъекта Российской Федерации</a:t>
                      </a: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1000"/>
                        </a:spcBef>
                        <a:defRPr sz="1400">
                          <a:sym typeface="Helvetica"/>
                        </a:defRPr>
                      </a:pPr>
                      <a:r>
                        <a:t>Региональный координатор</a:t>
                      </a:r>
                      <a:endParaRPr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Bef>
                          <a:spcPts val="1000"/>
                        </a:spcBef>
                        <a:defRPr sz="1400">
                          <a:sym typeface="Helvetica"/>
                        </a:defRPr>
                      </a:pPr>
                      <a:r>
                        <a:t> 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Bef>
                          <a:spcPts val="1000"/>
                        </a:spcBef>
                      </a:pPr>
                      <a:r>
                        <a:rPr sz="1400">
                          <a:sym typeface="Helvetica"/>
                        </a:rPr>
                        <a:t>Распорядительный акт РОИВ </a:t>
                      </a: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1000"/>
                        </a:spcBef>
                      </a:pPr>
                      <a:r>
                        <a:rPr sz="1400">
                          <a:sym typeface="Helvetica"/>
                        </a:rPr>
                        <a:t> 1 октября 2019</a:t>
                      </a: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32159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Bef>
                          <a:spcPts val="1000"/>
                        </a:spcBef>
                      </a:pPr>
                      <a:r>
                        <a:rPr sz="1400">
                          <a:sym typeface="Helvetica"/>
                        </a:rPr>
                        <a:t>Согласованы и утверждены типовой дизайн-проект и зонирование Центров</a:t>
                      </a: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1000"/>
                        </a:spcBef>
                        <a:defRPr sz="1400">
                          <a:sym typeface="Helvetica"/>
                        </a:defRPr>
                      </a:pPr>
                      <a:r>
                        <a:t>Региональный координатор, федеральный оператор</a:t>
                      </a:r>
                      <a:endParaRPr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Bef>
                          <a:spcPts val="1000"/>
                        </a:spcBef>
                        <a:defRPr sz="1400">
                          <a:sym typeface="Helvetica"/>
                        </a:defRPr>
                      </a:pPr>
                      <a:r>
                        <a:t> 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Bef>
                          <a:spcPts val="1000"/>
                        </a:spcBef>
                      </a:pPr>
                      <a:r>
                        <a:rPr sz="1400">
                          <a:sym typeface="Helvetica"/>
                        </a:rPr>
                        <a:t>Письмо ведомственного проектного офиса и акт РОИВ/РВПО</a:t>
                      </a: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1000"/>
                        </a:spcBef>
                      </a:pPr>
                      <a:r>
                        <a:rPr sz="1400">
                          <a:sym typeface="Helvetica"/>
                        </a:rPr>
                        <a:t>30 октября 2019</a:t>
                      </a: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Заголовок 1"/>
          <p:cNvSpPr txBox="1">
            <a:spLocks noGrp="1"/>
          </p:cNvSpPr>
          <p:nvPr>
            <p:ph type="title"/>
          </p:nvPr>
        </p:nvSpPr>
        <p:spPr>
          <a:xfrm>
            <a:off x="1104900" y="365125"/>
            <a:ext cx="8053614" cy="91757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0" name="Текст 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61" name="Рисунок 3" descr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0" y="0"/>
            <a:ext cx="12175299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Заголовок 1"/>
          <p:cNvSpPr txBox="1">
            <a:spLocks noGrp="1"/>
          </p:cNvSpPr>
          <p:nvPr>
            <p:ph type="title"/>
          </p:nvPr>
        </p:nvSpPr>
        <p:spPr>
          <a:xfrm>
            <a:off x="1104900" y="365125"/>
            <a:ext cx="8053614" cy="91757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4" name="Текст 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65" name="Рисунок 3" descr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-48567"/>
            <a:ext cx="9236530" cy="72113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Заголовок 1"/>
          <p:cNvSpPr txBox="1">
            <a:spLocks noGrp="1"/>
          </p:cNvSpPr>
          <p:nvPr>
            <p:ph type="title"/>
          </p:nvPr>
        </p:nvSpPr>
        <p:spPr>
          <a:xfrm>
            <a:off x="1104900" y="365125"/>
            <a:ext cx="8053614" cy="9175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t>Пример несоответствия требованиям фирменного стиля</a:t>
            </a:r>
          </a:p>
        </p:txBody>
      </p:sp>
      <p:sp>
        <p:nvSpPr>
          <p:cNvPr id="168" name="Текст 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69" name="Рисунок 3" descr="Рисунок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8200" y="1381395"/>
            <a:ext cx="8160026" cy="52976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Текст 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2" name="Заголовок 4"/>
          <p:cNvSpPr txBox="1">
            <a:spLocks noGrp="1"/>
          </p:cNvSpPr>
          <p:nvPr>
            <p:ph type="title"/>
          </p:nvPr>
        </p:nvSpPr>
        <p:spPr>
          <a:xfrm>
            <a:off x="2069193" y="365124"/>
            <a:ext cx="8053615" cy="917576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r>
              <a:t>Пример несоответствия требованиям фирменного стиля</a:t>
            </a:r>
          </a:p>
        </p:txBody>
      </p:sp>
      <p:pic>
        <p:nvPicPr>
          <p:cNvPr id="173" name="Рисунок 1" descr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825625"/>
            <a:ext cx="5205549" cy="48942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Рисунок 6" descr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959" y="1825624"/>
            <a:ext cx="5668728" cy="48942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Заголовок 1"/>
          <p:cNvSpPr txBox="1">
            <a:spLocks noGrp="1"/>
          </p:cNvSpPr>
          <p:nvPr>
            <p:ph type="title"/>
          </p:nvPr>
        </p:nvSpPr>
        <p:spPr>
          <a:xfrm>
            <a:off x="2069193" y="449260"/>
            <a:ext cx="8053615" cy="917576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r>
              <a:t>Пример несоответствия требованиям фирменного стиля </a:t>
            </a:r>
          </a:p>
        </p:txBody>
      </p:sp>
      <p:sp>
        <p:nvSpPr>
          <p:cNvPr id="177" name="Текст 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78" name="Рисунок 3" descr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518" y="1825624"/>
            <a:ext cx="5248396" cy="46598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Рисунок 4" descr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6595" y="1825624"/>
            <a:ext cx="5568424" cy="46598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3404" y="906037"/>
            <a:ext cx="7935951" cy="595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4815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Toshiba\Desktop\Точка роста ИЛ\к совещанию\IMG-20200120-WA00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0654" y="170872"/>
            <a:ext cx="4765964" cy="6354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273386" y="986558"/>
            <a:ext cx="6525490" cy="489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0324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332731" y="910220"/>
            <a:ext cx="6610815" cy="49581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05" y="1282700"/>
            <a:ext cx="6943493" cy="520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1138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Toshiba\Desktop\Точка роста ИЛ\к совещанию\IMG-20200120-WA00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7875" y="678873"/>
            <a:ext cx="5108802" cy="591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oshiba\Desktop\Точка роста ИЛ\к совещанию\IMG-20200120-WA000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6926" y="678873"/>
            <a:ext cx="4809584" cy="591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33487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1891" y="510169"/>
            <a:ext cx="8002859" cy="600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3341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ПРОЕКТЫ-Национальный проект «Образование» (2018-2024) – Региональный уровень- реализация проекта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7288" y="365125"/>
            <a:ext cx="7885771" cy="470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6152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" y="1825625"/>
            <a:ext cx="5570035" cy="41775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825625"/>
            <a:ext cx="5570034" cy="417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339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7288" y="750502"/>
            <a:ext cx="8158198" cy="611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5300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Toshiba\Desktop\Точка роста ИЛ\к совещанию\IMG-20200120-WA001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8364" y="180109"/>
            <a:ext cx="8950036" cy="6532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303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9756" y="457200"/>
            <a:ext cx="85344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8571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1950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1531" y="370778"/>
            <a:ext cx="8649629" cy="648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4747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2682" y="660710"/>
            <a:ext cx="8114371" cy="6085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9923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3541" y="437685"/>
            <a:ext cx="8560420" cy="642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1570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7648" y="220236"/>
            <a:ext cx="8850351" cy="663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9767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0810" y="404232"/>
            <a:ext cx="8605024" cy="645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9707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7"/>
          <p:cNvSpPr txBox="1">
            <a:spLocks noGrp="1"/>
          </p:cNvSpPr>
          <p:nvPr>
            <p:ph type="sldNum" sz="quarter" idx="4294967295"/>
          </p:nvPr>
        </p:nvSpPr>
        <p:spPr>
          <a:xfrm>
            <a:off x="11866378" y="6362698"/>
            <a:ext cx="224020" cy="35813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46" name="Заголовок 1"/>
          <p:cNvSpPr txBox="1">
            <a:spLocks noGrp="1"/>
          </p:cNvSpPr>
          <p:nvPr>
            <p:ph type="title"/>
          </p:nvPr>
        </p:nvSpPr>
        <p:spPr>
          <a:xfrm>
            <a:off x="1104900" y="365125"/>
            <a:ext cx="9171214" cy="91757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2400"/>
            </a:pPr>
            <a:r>
              <a:rPr dirty="0" err="1"/>
              <a:t>Распоряжение</a:t>
            </a:r>
            <a:r>
              <a:rPr dirty="0"/>
              <a:t> Министерства </a:t>
            </a:r>
            <a:r>
              <a:rPr dirty="0" err="1"/>
              <a:t>просвещения</a:t>
            </a:r>
            <a:r>
              <a:rPr dirty="0"/>
              <a:t> </a:t>
            </a:r>
            <a:r>
              <a:rPr dirty="0" smtClean="0"/>
              <a:t>Р</a:t>
            </a:r>
            <a:r>
              <a:rPr lang="ru-RU" dirty="0" err="1" smtClean="0"/>
              <a:t>оссийской</a:t>
            </a:r>
            <a:r>
              <a:rPr lang="ru-RU" dirty="0" smtClean="0"/>
              <a:t> </a:t>
            </a:r>
            <a:r>
              <a:rPr dirty="0" smtClean="0"/>
              <a:t>Ф</a:t>
            </a:r>
            <a:r>
              <a:rPr lang="ru-RU" dirty="0" err="1" smtClean="0"/>
              <a:t>едерации</a:t>
            </a:r>
            <a:r>
              <a:rPr dirty="0" smtClean="0"/>
              <a:t> </a:t>
            </a:r>
            <a:r>
              <a:rPr dirty="0"/>
              <a:t>№</a:t>
            </a:r>
            <a:r>
              <a:rPr dirty="0" smtClean="0"/>
              <a:t>P-133</a:t>
            </a:r>
            <a:r>
              <a:rPr lang="ru-RU" dirty="0" smtClean="0"/>
              <a:t> </a:t>
            </a:r>
            <a:r>
              <a:rPr dirty="0" err="1" smtClean="0"/>
              <a:t>от</a:t>
            </a:r>
            <a:r>
              <a:rPr dirty="0" smtClean="0"/>
              <a:t> </a:t>
            </a:r>
            <a:r>
              <a:rPr dirty="0"/>
              <a:t>17 </a:t>
            </a:r>
            <a:r>
              <a:rPr dirty="0" err="1"/>
              <a:t>декабря</a:t>
            </a:r>
            <a:r>
              <a:rPr dirty="0"/>
              <a:t> 2019 </a:t>
            </a:r>
            <a:r>
              <a:rPr dirty="0" err="1"/>
              <a:t>года</a:t>
            </a:r>
            <a:r>
              <a:rPr dirty="0"/>
              <a:t> </a:t>
            </a:r>
          </a:p>
        </p:txBody>
      </p:sp>
      <p:sp>
        <p:nvSpPr>
          <p:cNvPr id="47" name="Объект 2"/>
          <p:cNvSpPr txBox="1">
            <a:spLocks noGrp="1"/>
          </p:cNvSpPr>
          <p:nvPr>
            <p:ph type="body" idx="1"/>
          </p:nvPr>
        </p:nvSpPr>
        <p:spPr>
          <a:xfrm>
            <a:off x="1104900" y="1902691"/>
            <a:ext cx="9203995" cy="4460009"/>
          </a:xfrm>
          <a:prstGeom prst="rect">
            <a:avLst/>
          </a:prstGeom>
        </p:spPr>
        <p:txBody>
          <a:bodyPr/>
          <a:lstStyle/>
          <a:p>
            <a:pPr marL="0" indent="0" algn="just">
              <a:lnSpc>
                <a:spcPct val="80000"/>
              </a:lnSpc>
              <a:buSzTx/>
              <a:buNone/>
              <a:defRPr sz="2400"/>
            </a:pPr>
            <a:r>
              <a:rPr dirty="0"/>
              <a:t>«</a:t>
            </a:r>
            <a:r>
              <a:rPr dirty="0" err="1"/>
              <a:t>Об</a:t>
            </a:r>
            <a:r>
              <a:rPr dirty="0"/>
              <a:t> </a:t>
            </a:r>
            <a:r>
              <a:rPr dirty="0" err="1"/>
              <a:t>утверждении</a:t>
            </a:r>
            <a:r>
              <a:rPr dirty="0"/>
              <a:t> </a:t>
            </a:r>
            <a:r>
              <a:rPr dirty="0" err="1"/>
              <a:t>методических</a:t>
            </a:r>
            <a:r>
              <a:rPr dirty="0"/>
              <a:t> </a:t>
            </a:r>
            <a:r>
              <a:rPr dirty="0" err="1"/>
              <a:t>рекомендаций</a:t>
            </a:r>
            <a:r>
              <a:rPr dirty="0"/>
              <a:t> по </a:t>
            </a:r>
            <a:r>
              <a:rPr dirty="0" err="1"/>
              <a:t>созданию</a:t>
            </a:r>
            <a:r>
              <a:rPr dirty="0"/>
              <a:t> (</a:t>
            </a:r>
            <a:r>
              <a:rPr dirty="0" err="1"/>
              <a:t>обновлению</a:t>
            </a:r>
            <a:r>
              <a:rPr dirty="0"/>
              <a:t>) </a:t>
            </a:r>
            <a:r>
              <a:rPr dirty="0" err="1"/>
              <a:t>материально-технической</a:t>
            </a:r>
            <a:r>
              <a:rPr dirty="0"/>
              <a:t> </a:t>
            </a:r>
            <a:r>
              <a:rPr dirty="0" err="1"/>
              <a:t>базы</a:t>
            </a:r>
            <a:r>
              <a:rPr dirty="0"/>
              <a:t> </a:t>
            </a:r>
            <a:r>
              <a:rPr dirty="0" err="1"/>
              <a:t>общеобразовательных</a:t>
            </a:r>
            <a:r>
              <a:rPr dirty="0"/>
              <a:t> </a:t>
            </a:r>
            <a:r>
              <a:rPr dirty="0" err="1"/>
              <a:t>организаций</a:t>
            </a:r>
            <a:r>
              <a:rPr dirty="0"/>
              <a:t>, </a:t>
            </a:r>
            <a:r>
              <a:rPr dirty="0" err="1"/>
              <a:t>расположенных</a:t>
            </a:r>
            <a:r>
              <a:rPr dirty="0"/>
              <a:t> в </a:t>
            </a:r>
            <a:r>
              <a:rPr dirty="0" err="1"/>
              <a:t>сельской</a:t>
            </a:r>
            <a:r>
              <a:rPr dirty="0"/>
              <a:t> </a:t>
            </a:r>
            <a:r>
              <a:rPr dirty="0" err="1"/>
              <a:t>местности</a:t>
            </a:r>
            <a:r>
              <a:rPr dirty="0"/>
              <a:t> и </a:t>
            </a:r>
            <a:r>
              <a:rPr dirty="0" err="1"/>
              <a:t>малых</a:t>
            </a:r>
            <a:r>
              <a:rPr dirty="0"/>
              <a:t> </a:t>
            </a:r>
            <a:r>
              <a:rPr dirty="0" err="1"/>
              <a:t>городах</a:t>
            </a:r>
            <a:r>
              <a:rPr dirty="0"/>
              <a:t>, </a:t>
            </a:r>
            <a:r>
              <a:rPr dirty="0" err="1"/>
              <a:t>для</a:t>
            </a:r>
            <a:r>
              <a:rPr dirty="0"/>
              <a:t> </a:t>
            </a:r>
            <a:r>
              <a:rPr dirty="0" err="1"/>
              <a:t>формирования</a:t>
            </a:r>
            <a:r>
              <a:rPr dirty="0"/>
              <a:t> у </a:t>
            </a:r>
            <a:r>
              <a:rPr dirty="0" err="1"/>
              <a:t>обучающихся</a:t>
            </a:r>
            <a:r>
              <a:rPr dirty="0"/>
              <a:t> </a:t>
            </a:r>
            <a:r>
              <a:rPr dirty="0" err="1"/>
              <a:t>современных</a:t>
            </a:r>
            <a:r>
              <a:rPr dirty="0"/>
              <a:t> </a:t>
            </a:r>
            <a:r>
              <a:rPr dirty="0" err="1"/>
              <a:t>технологических</a:t>
            </a:r>
            <a:r>
              <a:rPr dirty="0"/>
              <a:t> и </a:t>
            </a:r>
            <a:r>
              <a:rPr dirty="0" err="1"/>
              <a:t>гуманитарных</a:t>
            </a:r>
            <a:r>
              <a:rPr dirty="0"/>
              <a:t> </a:t>
            </a:r>
            <a:r>
              <a:rPr dirty="0" err="1"/>
              <a:t>навыков</a:t>
            </a:r>
            <a:r>
              <a:rPr dirty="0"/>
              <a:t> </a:t>
            </a:r>
            <a:r>
              <a:rPr dirty="0" err="1"/>
              <a:t>при</a:t>
            </a:r>
            <a:r>
              <a:rPr dirty="0"/>
              <a:t> </a:t>
            </a:r>
            <a:r>
              <a:rPr dirty="0" err="1"/>
              <a:t>реализации</a:t>
            </a:r>
            <a:r>
              <a:rPr dirty="0"/>
              <a:t> </a:t>
            </a:r>
            <a:r>
              <a:rPr dirty="0" err="1"/>
              <a:t>основных</a:t>
            </a:r>
            <a:r>
              <a:rPr dirty="0"/>
              <a:t> и </a:t>
            </a:r>
            <a:r>
              <a:rPr dirty="0" err="1"/>
              <a:t>дополнительных</a:t>
            </a:r>
            <a:r>
              <a:rPr dirty="0"/>
              <a:t> </a:t>
            </a:r>
            <a:r>
              <a:rPr dirty="0" err="1"/>
              <a:t>общеобразовательных</a:t>
            </a:r>
            <a:r>
              <a:rPr dirty="0"/>
              <a:t> программ </a:t>
            </a:r>
            <a:r>
              <a:rPr dirty="0" err="1"/>
              <a:t>цифрового</a:t>
            </a:r>
            <a:r>
              <a:rPr dirty="0"/>
              <a:t> и </a:t>
            </a:r>
            <a:r>
              <a:rPr dirty="0" err="1"/>
              <a:t>гуманитарного</a:t>
            </a:r>
            <a:r>
              <a:rPr dirty="0"/>
              <a:t> </a:t>
            </a:r>
            <a:r>
              <a:rPr dirty="0" err="1"/>
              <a:t>профилей</a:t>
            </a:r>
            <a:r>
              <a:rPr dirty="0"/>
              <a:t> в </a:t>
            </a:r>
            <a:r>
              <a:rPr dirty="0" err="1"/>
              <a:t>рамках</a:t>
            </a:r>
            <a:r>
              <a:rPr dirty="0"/>
              <a:t> </a:t>
            </a:r>
            <a:r>
              <a:rPr dirty="0" err="1"/>
              <a:t>региональных</a:t>
            </a:r>
            <a:r>
              <a:rPr dirty="0"/>
              <a:t> проектов, </a:t>
            </a:r>
            <a:r>
              <a:rPr dirty="0" err="1"/>
              <a:t>обеспечивающих</a:t>
            </a:r>
            <a:r>
              <a:rPr dirty="0"/>
              <a:t> </a:t>
            </a:r>
            <a:r>
              <a:rPr dirty="0" err="1"/>
              <a:t>достижение</a:t>
            </a:r>
            <a:r>
              <a:rPr dirty="0"/>
              <a:t> </a:t>
            </a:r>
            <a:r>
              <a:rPr dirty="0" err="1"/>
              <a:t>целей</a:t>
            </a:r>
            <a:r>
              <a:rPr dirty="0"/>
              <a:t>, </a:t>
            </a:r>
            <a:r>
              <a:rPr dirty="0" err="1"/>
              <a:t>показателей</a:t>
            </a:r>
            <a:r>
              <a:rPr dirty="0"/>
              <a:t> и </a:t>
            </a:r>
            <a:r>
              <a:rPr dirty="0" err="1"/>
              <a:t>результатов</a:t>
            </a:r>
            <a:r>
              <a:rPr dirty="0"/>
              <a:t> </a:t>
            </a:r>
            <a:r>
              <a:rPr dirty="0" err="1"/>
              <a:t>федерального</a:t>
            </a:r>
            <a:r>
              <a:rPr dirty="0"/>
              <a:t> </a:t>
            </a:r>
            <a:r>
              <a:rPr dirty="0" err="1"/>
              <a:t>проекта</a:t>
            </a:r>
            <a:r>
              <a:rPr dirty="0"/>
              <a:t> «</a:t>
            </a:r>
            <a:r>
              <a:rPr dirty="0" err="1"/>
              <a:t>Современная</a:t>
            </a:r>
            <a:r>
              <a:rPr dirty="0"/>
              <a:t> школа» </a:t>
            </a:r>
            <a:r>
              <a:rPr dirty="0" err="1"/>
              <a:t>национального</a:t>
            </a:r>
            <a:r>
              <a:rPr dirty="0"/>
              <a:t> </a:t>
            </a:r>
            <a:r>
              <a:rPr dirty="0" err="1"/>
              <a:t>проекта</a:t>
            </a:r>
            <a:r>
              <a:rPr dirty="0"/>
              <a:t> «Образование» </a:t>
            </a:r>
            <a:r>
              <a:rPr lang="ru-RU" dirty="0" smtClean="0"/>
              <a:t>и</a:t>
            </a:r>
            <a:r>
              <a:rPr dirty="0" smtClean="0"/>
              <a:t> </a:t>
            </a:r>
            <a:r>
              <a:rPr sz="2000" b="1" dirty="0" err="1"/>
              <a:t>признании</a:t>
            </a:r>
            <a:r>
              <a:rPr sz="2000" b="1" dirty="0"/>
              <a:t> </a:t>
            </a:r>
            <a:r>
              <a:rPr sz="2000" b="1" dirty="0" err="1"/>
              <a:t>утратившими</a:t>
            </a:r>
            <a:r>
              <a:rPr sz="2000" b="1" dirty="0"/>
              <a:t> </a:t>
            </a:r>
            <a:r>
              <a:rPr sz="2000" b="1" dirty="0" err="1"/>
              <a:t>силу</a:t>
            </a:r>
            <a:r>
              <a:rPr sz="2000" b="1" dirty="0"/>
              <a:t> </a:t>
            </a:r>
            <a:r>
              <a:rPr sz="2000" b="1" dirty="0" err="1"/>
              <a:t>распоряжение</a:t>
            </a:r>
            <a:r>
              <a:rPr sz="2000" b="1" dirty="0"/>
              <a:t> Минпросвещения </a:t>
            </a:r>
            <a:r>
              <a:rPr sz="2000" b="1" dirty="0" err="1"/>
              <a:t>России</a:t>
            </a:r>
            <a:r>
              <a:rPr sz="2000" b="1" dirty="0"/>
              <a:t> </a:t>
            </a:r>
            <a:r>
              <a:rPr sz="2000" b="1" dirty="0" err="1"/>
              <a:t>от</a:t>
            </a:r>
            <a:r>
              <a:rPr sz="2000" b="1" dirty="0"/>
              <a:t> 1 </a:t>
            </a:r>
            <a:r>
              <a:rPr sz="2000" b="1" dirty="0" err="1"/>
              <a:t>марта</a:t>
            </a:r>
            <a:r>
              <a:rPr sz="2000" b="1" dirty="0"/>
              <a:t> 2019 г. №Р-23 </a:t>
            </a:r>
            <a:r>
              <a:rPr lang="ru-RU" sz="2000" dirty="0" smtClean="0"/>
              <a:t> </a:t>
            </a:r>
          </a:p>
          <a:p>
            <a:pPr marL="0" indent="0" algn="just">
              <a:lnSpc>
                <a:spcPct val="80000"/>
              </a:lnSpc>
              <a:buSzTx/>
              <a:buNone/>
              <a:defRPr sz="2400"/>
            </a:pPr>
            <a:r>
              <a:rPr lang="ru-RU" sz="2000" b="1" dirty="0" smtClean="0"/>
              <a:t>Распоряжение Министерства просвещения Российской Федерации №Р-5 от 15 января 2020 года </a:t>
            </a:r>
            <a:r>
              <a:rPr lang="ru-RU" sz="2000" dirty="0" smtClean="0"/>
              <a:t>«О внесении изменений в распоряжение Минпросвещения России от 17 декабря 2019 года №Р-133»</a:t>
            </a:r>
            <a:endParaRPr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8673" y="312234"/>
            <a:ext cx="9144000" cy="654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1431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0907" y="365125"/>
            <a:ext cx="8370849" cy="627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675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6303" y="331981"/>
            <a:ext cx="8634761" cy="647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581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0494" y="1337528"/>
            <a:ext cx="4151506" cy="55353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37528"/>
            <a:ext cx="4140354" cy="55204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9333" y="0"/>
            <a:ext cx="4524608" cy="603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8387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900" y="111512"/>
            <a:ext cx="8638479" cy="647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7479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7707" y="58621"/>
            <a:ext cx="5102149" cy="68028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298" y="58621"/>
            <a:ext cx="5099535" cy="6799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6313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8898" y="702527"/>
            <a:ext cx="7701776" cy="577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2351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2732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2105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0558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Box 7"/>
          <p:cNvSpPr txBox="1">
            <a:spLocks noGrp="1"/>
          </p:cNvSpPr>
          <p:nvPr>
            <p:ph type="sldNum" sz="quarter" idx="4294967295"/>
          </p:nvPr>
        </p:nvSpPr>
        <p:spPr>
          <a:xfrm>
            <a:off x="11746496" y="6362698"/>
            <a:ext cx="343902" cy="35813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sp>
        <p:nvSpPr>
          <p:cNvPr id="99" name="Заголовок 1"/>
          <p:cNvSpPr txBox="1">
            <a:spLocks noGrp="1"/>
          </p:cNvSpPr>
          <p:nvPr>
            <p:ph type="title"/>
          </p:nvPr>
        </p:nvSpPr>
        <p:spPr>
          <a:xfrm>
            <a:off x="1104899" y="365125"/>
            <a:ext cx="7356931" cy="9175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t>Примерное штатное расписание</a:t>
            </a:r>
          </a:p>
        </p:txBody>
      </p:sp>
      <p:sp>
        <p:nvSpPr>
          <p:cNvPr id="100" name="Прямоугольник 5"/>
          <p:cNvSpPr txBox="1"/>
          <p:nvPr/>
        </p:nvSpPr>
        <p:spPr>
          <a:xfrm>
            <a:off x="993912" y="2342507"/>
            <a:ext cx="6325516" cy="39149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174625" indent="-174625">
              <a:lnSpc>
                <a:spcPct val="115000"/>
              </a:lnSpc>
              <a:buClr>
                <a:srgbClr val="FF0000"/>
              </a:buClr>
              <a:buSzPct val="100000"/>
              <a:buFont typeface="Arial"/>
              <a:buChar char="•"/>
              <a:defRPr sz="2400">
                <a:solidFill>
                  <a:srgbClr val="333E48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Руководитель</a:t>
            </a:r>
            <a:endParaRPr dirty="0"/>
          </a:p>
          <a:p>
            <a:pPr marL="174625" indent="-174625">
              <a:lnSpc>
                <a:spcPct val="115000"/>
              </a:lnSpc>
              <a:buClr>
                <a:srgbClr val="FF0000"/>
              </a:buClr>
              <a:buSzPct val="100000"/>
              <a:buFont typeface="Arial"/>
              <a:buChar char="•"/>
              <a:defRPr sz="2400">
                <a:solidFill>
                  <a:srgbClr val="333E48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Педагог</a:t>
            </a:r>
            <a:r>
              <a:rPr dirty="0"/>
              <a:t> </a:t>
            </a:r>
            <a:r>
              <a:rPr dirty="0" err="1"/>
              <a:t>дополнительного</a:t>
            </a:r>
            <a:r>
              <a:rPr dirty="0"/>
              <a:t> </a:t>
            </a:r>
            <a:r>
              <a:rPr dirty="0" err="1"/>
              <a:t>образования</a:t>
            </a:r>
            <a:r>
              <a:rPr dirty="0"/>
              <a:t> </a:t>
            </a:r>
            <a:endParaRPr sz="2000" dirty="0"/>
          </a:p>
          <a:p>
            <a:pPr>
              <a:lnSpc>
                <a:spcPct val="115000"/>
              </a:lnSpc>
              <a:defRPr sz="2400">
                <a:solidFill>
                  <a:srgbClr val="333E48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(в </a:t>
            </a:r>
            <a:r>
              <a:rPr dirty="0" err="1"/>
              <a:t>том</a:t>
            </a:r>
            <a:r>
              <a:rPr dirty="0"/>
              <a:t> </a:t>
            </a:r>
            <a:r>
              <a:rPr dirty="0" err="1"/>
              <a:t>числе</a:t>
            </a:r>
            <a:r>
              <a:rPr dirty="0"/>
              <a:t> </a:t>
            </a:r>
            <a:r>
              <a:rPr dirty="0" err="1"/>
              <a:t>по</a:t>
            </a:r>
            <a:r>
              <a:rPr dirty="0"/>
              <a:t> </a:t>
            </a:r>
            <a:r>
              <a:rPr dirty="0" err="1"/>
              <a:t>шахматам</a:t>
            </a:r>
            <a:r>
              <a:rPr dirty="0"/>
              <a:t>)</a:t>
            </a:r>
          </a:p>
          <a:p>
            <a:pPr marL="174625" indent="-174625">
              <a:lnSpc>
                <a:spcPct val="115000"/>
              </a:lnSpc>
              <a:buClr>
                <a:srgbClr val="FF0000"/>
              </a:buClr>
              <a:buSzPct val="100000"/>
              <a:buFont typeface="Arial"/>
              <a:buChar char="•"/>
              <a:defRPr sz="2400">
                <a:solidFill>
                  <a:srgbClr val="333E48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Педагог-организатор</a:t>
            </a:r>
            <a:endParaRPr dirty="0"/>
          </a:p>
          <a:p>
            <a:pPr marL="174625" indent="-174625">
              <a:lnSpc>
                <a:spcPct val="115000"/>
              </a:lnSpc>
              <a:buClr>
                <a:srgbClr val="FF0000"/>
              </a:buClr>
              <a:buSzPct val="100000"/>
              <a:buFont typeface="Arial"/>
              <a:buChar char="•"/>
              <a:defRPr sz="2400">
                <a:solidFill>
                  <a:srgbClr val="333E48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Учитель</a:t>
            </a:r>
            <a:r>
              <a:rPr dirty="0"/>
              <a:t> (</a:t>
            </a:r>
            <a:r>
              <a:rPr dirty="0" err="1"/>
              <a:t>по</a:t>
            </a:r>
            <a:r>
              <a:rPr dirty="0"/>
              <a:t> </a:t>
            </a:r>
            <a:r>
              <a:rPr dirty="0" err="1"/>
              <a:t>предмету</a:t>
            </a:r>
            <a:r>
              <a:rPr dirty="0"/>
              <a:t> «ОБЖ»</a:t>
            </a:r>
            <a:endParaRPr sz="2000" dirty="0"/>
          </a:p>
          <a:p>
            <a:pPr marL="174625" indent="-174625">
              <a:lnSpc>
                <a:spcPct val="115000"/>
              </a:lnSpc>
              <a:buClr>
                <a:srgbClr val="FF0000"/>
              </a:buClr>
              <a:buSzPct val="100000"/>
              <a:buFont typeface="Arial"/>
              <a:buChar char="•"/>
              <a:defRPr sz="2400">
                <a:solidFill>
                  <a:srgbClr val="333E48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Учитель</a:t>
            </a:r>
            <a:r>
              <a:rPr dirty="0"/>
              <a:t> (</a:t>
            </a:r>
            <a:r>
              <a:rPr dirty="0" err="1"/>
              <a:t>по</a:t>
            </a:r>
            <a:r>
              <a:rPr dirty="0"/>
              <a:t> </a:t>
            </a:r>
            <a:r>
              <a:rPr dirty="0" err="1"/>
              <a:t>предмету</a:t>
            </a:r>
            <a:r>
              <a:rPr dirty="0"/>
              <a:t> «</a:t>
            </a:r>
            <a:r>
              <a:rPr dirty="0" err="1"/>
              <a:t>Технология</a:t>
            </a:r>
            <a:r>
              <a:rPr dirty="0"/>
              <a:t>»)</a:t>
            </a:r>
          </a:p>
          <a:p>
            <a:pPr marL="174625" indent="-174625">
              <a:lnSpc>
                <a:spcPct val="115000"/>
              </a:lnSpc>
              <a:buClr>
                <a:srgbClr val="FF0000"/>
              </a:buClr>
              <a:buSzPct val="100000"/>
              <a:buFont typeface="Arial"/>
              <a:buChar char="•"/>
              <a:defRPr sz="2400">
                <a:solidFill>
                  <a:srgbClr val="333E48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Учитель</a:t>
            </a:r>
            <a:r>
              <a:rPr dirty="0"/>
              <a:t> (</a:t>
            </a:r>
            <a:r>
              <a:rPr dirty="0" err="1"/>
              <a:t>по</a:t>
            </a:r>
            <a:r>
              <a:rPr dirty="0"/>
              <a:t> </a:t>
            </a:r>
            <a:r>
              <a:rPr dirty="0" err="1"/>
              <a:t>предмету</a:t>
            </a:r>
            <a:r>
              <a:rPr dirty="0"/>
              <a:t> «</a:t>
            </a:r>
            <a:r>
              <a:rPr dirty="0" err="1"/>
              <a:t>Информатика</a:t>
            </a:r>
            <a:r>
              <a:rPr dirty="0" smtClean="0"/>
              <a:t>»)</a:t>
            </a:r>
            <a:endParaRPr lang="ru-RU" dirty="0" smtClean="0"/>
          </a:p>
          <a:p>
            <a:pPr marL="174625" indent="-174625">
              <a:lnSpc>
                <a:spcPct val="115000"/>
              </a:lnSpc>
              <a:buClr>
                <a:srgbClr val="FF0000"/>
              </a:buClr>
              <a:buSzPct val="100000"/>
              <a:buFont typeface="Arial"/>
              <a:buChar char="•"/>
              <a:defRPr sz="2400">
                <a:solidFill>
                  <a:srgbClr val="333E48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lang="ru-RU" dirty="0" smtClean="0"/>
              <a:t>Специалист, обслуживающий компьютерное оборудование</a:t>
            </a:r>
            <a:endParaRPr dirty="0"/>
          </a:p>
        </p:txBody>
      </p:sp>
      <p:sp>
        <p:nvSpPr>
          <p:cNvPr id="101" name="Правая фигурная скобка 6"/>
          <p:cNvSpPr/>
          <p:nvPr/>
        </p:nvSpPr>
        <p:spPr>
          <a:xfrm>
            <a:off x="6908460" y="2486723"/>
            <a:ext cx="410968" cy="35683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5965" y="0"/>
                  <a:pt x="10800" y="669"/>
                  <a:pt x="10800" y="1494"/>
                </a:cubicBezTo>
                <a:lnTo>
                  <a:pt x="10800" y="9306"/>
                </a:lnTo>
                <a:cubicBezTo>
                  <a:pt x="10800" y="10131"/>
                  <a:pt x="15635" y="10800"/>
                  <a:pt x="21600" y="10800"/>
                </a:cubicBezTo>
                <a:cubicBezTo>
                  <a:pt x="15635" y="10800"/>
                  <a:pt x="10800" y="11469"/>
                  <a:pt x="10800" y="12294"/>
                </a:cubicBezTo>
                <a:lnTo>
                  <a:pt x="10800" y="20106"/>
                </a:lnTo>
                <a:cubicBezTo>
                  <a:pt x="10800" y="20931"/>
                  <a:pt x="5965" y="21600"/>
                  <a:pt x="0" y="21600"/>
                </a:cubicBezTo>
              </a:path>
            </a:pathLst>
          </a:custGeom>
          <a:ln w="6350">
            <a:solidFill>
              <a:srgbClr val="FF0000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02" name="Прямоугольник 7"/>
          <p:cNvSpPr txBox="1"/>
          <p:nvPr/>
        </p:nvSpPr>
        <p:spPr>
          <a:xfrm>
            <a:off x="8172921" y="3915969"/>
            <a:ext cx="2136824" cy="7098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lnSpc>
                <a:spcPct val="115000"/>
              </a:lnSpc>
              <a:defRPr sz="2000">
                <a:solidFill>
                  <a:srgbClr val="333E48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Не</a:t>
            </a:r>
            <a:r>
              <a:rPr dirty="0"/>
              <a:t> </a:t>
            </a:r>
            <a:r>
              <a:rPr dirty="0" err="1"/>
              <a:t>менее</a:t>
            </a:r>
            <a:r>
              <a:rPr dirty="0"/>
              <a:t> 4-х </a:t>
            </a:r>
            <a:r>
              <a:rPr dirty="0" err="1"/>
              <a:t>штатных</a:t>
            </a:r>
            <a:r>
              <a:rPr dirty="0"/>
              <a:t> </a:t>
            </a:r>
            <a:r>
              <a:rPr dirty="0" err="1"/>
              <a:t>единиц</a:t>
            </a:r>
            <a:r>
              <a:rPr dirty="0"/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9150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621</Words>
  <Application>Microsoft Office PowerPoint</Application>
  <PresentationFormat>Произвольный</PresentationFormat>
  <Paragraphs>120</Paragraphs>
  <Slides>46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Тема Office</vt:lpstr>
      <vt:lpstr>Создание и обеспечение функционирования центров образования цифрового и гуманитарного профилей «Точка роста» в 2020 году в Оренбургской области</vt:lpstr>
      <vt:lpstr>Дорожная карта 2020</vt:lpstr>
      <vt:lpstr>Презентация PowerPoint</vt:lpstr>
      <vt:lpstr>Распоряжение Министерства просвещения Российской Федерации №P-133 от 17 декабря 2019 года </vt:lpstr>
      <vt:lpstr>Презентация PowerPoint</vt:lpstr>
      <vt:lpstr>Презентация PowerPoint</vt:lpstr>
      <vt:lpstr>Презентация PowerPoint</vt:lpstr>
      <vt:lpstr>Примерное штатное расписание</vt:lpstr>
      <vt:lpstr>Презентация PowerPoint</vt:lpstr>
      <vt:lpstr>Презентация PowerPoint</vt:lpstr>
      <vt:lpstr>Презентация PowerPoint</vt:lpstr>
      <vt:lpstr>Дорожная карта 2020</vt:lpstr>
      <vt:lpstr>Различные формы организации деятельности средствами ТР</vt:lpstr>
      <vt:lpstr>Фирменный стиль</vt:lpstr>
      <vt:lpstr>Учебный кабинет  в дизайн-макете Ленинградской области</vt:lpstr>
      <vt:lpstr>Помещение для проектной деятельности </vt:lpstr>
      <vt:lpstr>Презентация PowerPoint</vt:lpstr>
      <vt:lpstr>Инфраструктура - пример Свердловской области</vt:lpstr>
      <vt:lpstr>Презентация PowerPoint</vt:lpstr>
      <vt:lpstr>Презентация PowerPoint</vt:lpstr>
      <vt:lpstr>Презентация PowerPoint</vt:lpstr>
      <vt:lpstr>Пример несоответствия требованиям фирменного стиля</vt:lpstr>
      <vt:lpstr>Пример несоответствия требованиям фирменного стиля</vt:lpstr>
      <vt:lpstr>Пример несоответствия требованиям фирменного стиля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Рекомендации по созданию Центров образования цифрового и гуманитарного профилей «Точка роста» в 2020 году</dc:title>
  <dc:creator>Лариса Сулима</dc:creator>
  <cp:lastModifiedBy>Пользователь Windows</cp:lastModifiedBy>
  <cp:revision>16</cp:revision>
  <cp:lastPrinted>2020-01-17T05:57:28Z</cp:lastPrinted>
  <dcterms:modified xsi:type="dcterms:W3CDTF">2020-02-17T16:32:07Z</dcterms:modified>
</cp:coreProperties>
</file>